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ebp" ContentType="image/webp"/>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22"/>
  </p:notesMasterIdLst>
  <p:handoutMasterIdLst>
    <p:handoutMasterId r:id="rId23"/>
  </p:handoutMasterIdLst>
  <p:sldIdLst>
    <p:sldId id="256" r:id="rId3"/>
    <p:sldId id="290" r:id="rId4"/>
    <p:sldId id="271" r:id="rId5"/>
    <p:sldId id="258" r:id="rId6"/>
    <p:sldId id="307" r:id="rId7"/>
    <p:sldId id="291" r:id="rId8"/>
    <p:sldId id="257" r:id="rId9"/>
    <p:sldId id="261" r:id="rId10"/>
    <p:sldId id="316" r:id="rId11"/>
    <p:sldId id="312" r:id="rId12"/>
    <p:sldId id="313" r:id="rId13"/>
    <p:sldId id="317" r:id="rId14"/>
    <p:sldId id="318" r:id="rId15"/>
    <p:sldId id="306" r:id="rId16"/>
    <p:sldId id="309" r:id="rId17"/>
    <p:sldId id="320" r:id="rId18"/>
    <p:sldId id="321" r:id="rId19"/>
    <p:sldId id="322" r:id="rId20"/>
    <p:sldId id="315" r:id="rId21"/>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Conard" initials="JC" lastIdx="3" clrIdx="0"/>
  <p:cmAuthor id="1" name="lenovo" initials="l" lastIdx="1" clrIdx="0"/>
  <p:cmAuthor id="2" name="Administrator" initials="A" lastIdx="0" clrIdx="2"/>
  <p:cmAuthor id="3" name="LMJ" initials="L" lastIdx="2" clrIdx="2"/>
  <p:cmAuthor id="4" name="作者"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5733610-6CD2-4AE4-8212-2419AB5FF2AB}" styleName="表样式 1 25">
    <a:wholeTbl>
      <a:tcTxStyle>
        <a:fontRef idx="none">
          <a:srgbClr val="000000"/>
        </a:fontRef>
      </a:tcTxStyle>
      <a:tcStyle>
        <a:tcBdr>
          <a:left>
            <a:ln w="9525" cmpd="sng">
              <a:solidFill>
                <a:schemeClr val="accent5"/>
              </a:solidFill>
              <a:prstDash val="solid"/>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w="9525" cmpd="sng">
              <a:solidFill>
                <a:schemeClr val="accent5">
                  <a:lumMod val="40000"/>
                  <a:lumOff val="60000"/>
                </a:schemeClr>
              </a:solidFill>
              <a:prstDash val="solid"/>
            </a:ln>
          </a:insideH>
          <a:insideV>
            <a:ln w="9525" cmpd="sng">
              <a:solidFill>
                <a:schemeClr val="accent5">
                  <a:lumMod val="40000"/>
                  <a:lumOff val="60000"/>
                </a:schemeClr>
              </a:solidFill>
              <a:prstDash val="solid"/>
            </a:ln>
          </a:insideV>
        </a:tcBdr>
        <a:fill>
          <a:solidFill>
            <a:srgbClr val="FFFFFF"/>
          </a:solidFill>
        </a:fill>
      </a:tcStyle>
    </a:wholeTbl>
    <a:band2H>
      <a:tcStyle>
        <a:tcBdr/>
        <a:fill>
          <a:solidFill>
            <a:schemeClr val="accent5">
              <a:lumMod val="10000"/>
              <a:lumOff val="90000"/>
            </a:schemeClr>
          </a:solidFill>
        </a:fill>
      </a:tcStyle>
    </a:band2H>
    <a:band1V>
      <a:tcStyle>
        <a:tcBdr>
          <a:left>
            <a:ln w="9525" cmpd="sng">
              <a:solidFill>
                <a:schemeClr val="accent5"/>
              </a:solidFill>
              <a:prstDash val="solid"/>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w="9525" cmpd="sng">
              <a:solidFill>
                <a:schemeClr val="accent5">
                  <a:lumMod val="40000"/>
                  <a:lumOff val="60000"/>
                </a:schemeClr>
              </a:solidFill>
              <a:prstDash val="solid"/>
            </a:ln>
          </a:insideH>
          <a:insideV>
            <a:ln w="9525" cmpd="sng">
              <a:solidFill>
                <a:schemeClr val="accent5">
                  <a:lumMod val="40000"/>
                  <a:lumOff val="60000"/>
                </a:schemeClr>
              </a:solidFill>
              <a:prstDash val="solid"/>
            </a:ln>
          </a:insideV>
        </a:tcBdr>
        <a:fill>
          <a:solidFill>
            <a:schemeClr val="accent5">
              <a:lumMod val="10000"/>
              <a:lumOff val="90000"/>
            </a:schemeClr>
          </a:solidFill>
        </a:fill>
      </a:tcStyle>
    </a:band1V>
    <a:band2V>
      <a:tcStyle>
        <a:tcBdr>
          <a:left>
            <a:ln w="9525" cmpd="sng">
              <a:solidFill>
                <a:schemeClr val="accent5">
                  <a:lumMod val="40000"/>
                  <a:lumOff val="60000"/>
                </a:schemeClr>
              </a:solidFill>
              <a:prstDash val="solid"/>
            </a:ln>
          </a:left>
          <a:right>
            <a:ln w="9525" cmpd="sng">
              <a:solidFill>
                <a:schemeClr val="accent5">
                  <a:lumMod val="40000"/>
                  <a:lumOff val="60000"/>
                </a:schemeClr>
              </a:solidFill>
              <a:prstDash val="solid"/>
            </a:ln>
          </a:right>
          <a:top>
            <a:ln w="9525" cmpd="sng">
              <a:solidFill>
                <a:schemeClr val="accent5"/>
              </a:solidFill>
              <a:prstDash val="solid"/>
            </a:ln>
          </a:top>
          <a:bottom>
            <a:ln w="9525" cmpd="sng">
              <a:solidFill>
                <a:schemeClr val="accent5"/>
              </a:solidFill>
              <a:prstDash val="solid"/>
            </a:ln>
          </a:bottom>
          <a:insideH>
            <a:ln w="9525" cmpd="sng">
              <a:solidFill>
                <a:schemeClr val="accent5">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5">
                  <a:lumMod val="40000"/>
                  <a:lumOff val="60000"/>
                </a:schemeClr>
              </a:solidFill>
              <a:prstDash val="solid"/>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w="9525" cmpd="sng">
              <a:solidFill>
                <a:schemeClr val="accent5">
                  <a:lumMod val="40000"/>
                  <a:lumOff val="60000"/>
                </a:schemeClr>
              </a:solidFill>
              <a:prstDash val="solid"/>
            </a:ln>
          </a:insideH>
          <a:insideV>
            <a:ln>
              <a:noFill/>
            </a:ln>
          </a:insideV>
        </a:tcBdr>
        <a:fill>
          <a:solidFill>
            <a:schemeClr val="accent5">
              <a:lumMod val="20000"/>
              <a:lumOff val="80000"/>
            </a:schemeClr>
          </a:solidFill>
        </a:fill>
      </a:tcStyle>
    </a:lastCol>
    <a:firstCol>
      <a:tcTxStyle b="on">
        <a:fontRef idx="none">
          <a:srgbClr val="08090C"/>
        </a:fontRef>
      </a:tcTxStyle>
      <a:tcStyle>
        <a:tcBdr>
          <a:left>
            <a:ln w="9525" cmpd="sng">
              <a:solidFill>
                <a:schemeClr val="accent5"/>
              </a:solidFill>
              <a:prstDash val="solid"/>
            </a:ln>
          </a:left>
          <a:right>
            <a:ln w="9525" cmpd="sng">
              <a:solidFill>
                <a:schemeClr val="accent5">
                  <a:lumMod val="40000"/>
                  <a:lumOff val="60000"/>
                </a:schemeClr>
              </a:solidFill>
              <a:prstDash val="solid"/>
            </a:ln>
          </a:right>
          <a:top>
            <a:ln w="9525" cmpd="sng">
              <a:solidFill>
                <a:schemeClr val="accent5"/>
              </a:solidFill>
              <a:prstDash val="solid"/>
            </a:ln>
          </a:top>
          <a:bottom>
            <a:ln w="9525" cmpd="sng">
              <a:solidFill>
                <a:schemeClr val="accent5"/>
              </a:solidFill>
              <a:prstDash val="solid"/>
            </a:ln>
          </a:bottom>
          <a:insideH>
            <a:ln w="9525" cmpd="sng">
              <a:solidFill>
                <a:schemeClr val="accent5">
                  <a:lumMod val="40000"/>
                  <a:lumOff val="60000"/>
                </a:schemeClr>
              </a:solidFill>
              <a:prstDash val="solid"/>
            </a:ln>
          </a:insideH>
          <a:insideV>
            <a:ln>
              <a:noFill/>
            </a:ln>
          </a:insideV>
        </a:tcBdr>
        <a:fill>
          <a:solidFill>
            <a:schemeClr val="accent5">
              <a:lumMod val="20000"/>
              <a:lumOff val="80000"/>
            </a:schemeClr>
          </a:solidFill>
        </a:fill>
      </a:tcStyle>
    </a:firstCol>
    <a:lastRow>
      <a:tcTxStyle b="on">
        <a:fontRef idx="none">
          <a:schemeClr val="accent5"/>
        </a:fontRef>
      </a:tcTxStyle>
      <a:tcStyle>
        <a:tcBdr>
          <a:left>
            <a:ln w="9525" cmpd="sng">
              <a:solidFill>
                <a:schemeClr val="accent5"/>
              </a:solidFill>
              <a:prstDash val="solid"/>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rgbClr val="FFFFFF"/>
          </a:solidFill>
        </a:fill>
      </a:tcStyle>
    </a:seCell>
    <a:swCell>
      <a:tcTxStyle b="on">
        <a:fontRef idx="none">
          <a:schemeClr val="accent5"/>
        </a:fontRef>
      </a:tcTxStyle>
      <a:tcStyle>
        <a:tcBdr>
          <a:left>
            <a:ln w="9525" cmpd="sng">
              <a:solidFill>
                <a:schemeClr val="accent5"/>
              </a:solidFill>
              <a:prstDash val="solid"/>
            </a:ln>
          </a:left>
          <a:right>
            <a:ln>
              <a:noFill/>
            </a:ln>
          </a:right>
          <a:top>
            <a:ln w="9525" cmpd="sng">
              <a:solidFill>
                <a:schemeClr val="accent5"/>
              </a:solidFill>
              <a:prstDash val="solid"/>
            </a:ln>
          </a:top>
          <a:bottom>
            <a:ln w="9525" cmpd="sng">
              <a:solidFill>
                <a:schemeClr val="accent5"/>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5"/>
              </a:solidFill>
              <a:prstDash val="solid"/>
            </a:ln>
          </a:left>
          <a:right>
            <a:ln w="9525" cmpd="sng">
              <a:solidFill>
                <a:schemeClr val="accent5"/>
              </a:solidFill>
              <a:prstDash val="solid"/>
            </a:ln>
          </a:right>
          <a:top>
            <a:ln w="9525" cmpd="sng">
              <a:solidFill>
                <a:schemeClr val="accent5"/>
              </a:solidFill>
              <a:prstDash val="solid"/>
            </a:ln>
          </a:top>
          <a:bottom>
            <a:ln w="9525" cmpd="sng">
              <a:solidFill>
                <a:schemeClr val="accent5"/>
              </a:solidFill>
              <a:prstDash val="solid"/>
            </a:ln>
          </a:bottom>
          <a:insideH>
            <a:ln>
              <a:noFill/>
            </a:ln>
          </a:insideH>
          <a:insideV>
            <a:ln w="9525" cmpd="sng">
              <a:solidFill>
                <a:schemeClr val="accent5">
                  <a:lumMod val="40000"/>
                  <a:lumOff val="60000"/>
                </a:schemeClr>
              </a:solidFill>
              <a:prstDash val="solid"/>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138" y="420"/>
      </p:cViewPr>
      <p:guideLst/>
    </p:cSldViewPr>
  </p:slideViewPr>
  <p:notesTextViewPr>
    <p:cViewPr>
      <p:scale>
        <a:sx n="1" d="1"/>
        <a:sy n="1" d="1"/>
      </p:scale>
      <p:origin x="0" y="0"/>
    </p:cViewPr>
  </p:notesTextViewPr>
  <p:notesViewPr>
    <p:cSldViewPr snapToGrid="0" showGuides="1">
      <p:cViewPr varScale="1">
        <p:scale>
          <a:sx n="88" d="100"/>
          <a:sy n="88" d="100"/>
        </p:scale>
        <p:origin x="29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handoutMaster" Target="handoutMasters/handout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001DC-BE56-4F7F-8216-2F9A16A702B9}" type="slidenum">
              <a:rPr lang="zh-CN" altLang="en-US" smtClean="0"/>
              <a:t>‹#›</a:t>
            </a:fld>
            <a:endParaRPr lang="zh-CN" altLang="en-US"/>
          </a:p>
        </p:txBody>
      </p:sp>
    </p:spTree>
    <p:extLst>
      <p:ext uri="{BB962C8B-B14F-4D97-AF65-F5344CB8AC3E}">
        <p14:creationId xmlns:p14="http://schemas.microsoft.com/office/powerpoint/2010/main" val="3889756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661266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1</a:t>
            </a:fld>
            <a:endParaRPr lang="zh-CN" altLang="en-US"/>
          </a:p>
        </p:txBody>
      </p:sp>
    </p:spTree>
    <p:extLst>
      <p:ext uri="{BB962C8B-B14F-4D97-AF65-F5344CB8AC3E}">
        <p14:creationId xmlns:p14="http://schemas.microsoft.com/office/powerpoint/2010/main" val="1885443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68851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105019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山东是传统工业大省，发展人工智能产业具有身后产业基础和丰富的应用场景。</a:t>
            </a:r>
          </a:p>
        </p:txBody>
      </p:sp>
      <p:sp>
        <p:nvSpPr>
          <p:cNvPr id="4" name="灯片编号占位符 3"/>
          <p:cNvSpPr>
            <a:spLocks noGrp="1"/>
          </p:cNvSpPr>
          <p:nvPr>
            <p:ph type="sldNum" sz="quarter" idx="5"/>
          </p:nvPr>
        </p:nvSpPr>
        <p:spPr/>
        <p:txBody>
          <a:bodyPr/>
          <a:lstStyle/>
          <a:p>
            <a:fld id="{5849F42C-2DAE-424C-A4B8-3140182C3E9F}" type="slidenum">
              <a:rPr lang="zh-CN" altLang="en-US" smtClean="0"/>
              <a:t>2</a:t>
            </a:fld>
            <a:endParaRPr lang="zh-CN" altLang="en-US"/>
          </a:p>
        </p:txBody>
      </p:sp>
    </p:spTree>
    <p:extLst>
      <p:ext uri="{BB962C8B-B14F-4D97-AF65-F5344CB8AC3E}">
        <p14:creationId xmlns:p14="http://schemas.microsoft.com/office/powerpoint/2010/main" val="1659136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3</a:t>
            </a:fld>
            <a:endParaRPr lang="zh-CN" altLang="en-US"/>
          </a:p>
        </p:txBody>
      </p:sp>
    </p:spTree>
    <p:extLst>
      <p:ext uri="{BB962C8B-B14F-4D97-AF65-F5344CB8AC3E}">
        <p14:creationId xmlns:p14="http://schemas.microsoft.com/office/powerpoint/2010/main" val="3390405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4</a:t>
            </a:fld>
            <a:endParaRPr lang="zh-CN" altLang="en-US"/>
          </a:p>
        </p:txBody>
      </p:sp>
    </p:spTree>
    <p:extLst>
      <p:ext uri="{BB962C8B-B14F-4D97-AF65-F5344CB8AC3E}">
        <p14:creationId xmlns:p14="http://schemas.microsoft.com/office/powerpoint/2010/main" val="3033119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7</a:t>
            </a:fld>
            <a:endParaRPr lang="zh-CN" altLang="en-US"/>
          </a:p>
        </p:txBody>
      </p:sp>
    </p:spTree>
    <p:extLst>
      <p:ext uri="{BB962C8B-B14F-4D97-AF65-F5344CB8AC3E}">
        <p14:creationId xmlns:p14="http://schemas.microsoft.com/office/powerpoint/2010/main" val="3732964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8</a:t>
            </a:fld>
            <a:endParaRPr lang="zh-CN" altLang="en-US"/>
          </a:p>
        </p:txBody>
      </p:sp>
    </p:spTree>
    <p:extLst>
      <p:ext uri="{BB962C8B-B14F-4D97-AF65-F5344CB8AC3E}">
        <p14:creationId xmlns:p14="http://schemas.microsoft.com/office/powerpoint/2010/main" val="2338543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5849F42C-2DAE-424C-A4B8-3140182C3E9F}" type="slidenum">
              <a:rPr lang="zh-CN" altLang="en-US" smtClean="0"/>
              <a:t>9</a:t>
            </a:fld>
            <a:endParaRPr lang="zh-CN" altLang="en-US"/>
          </a:p>
        </p:txBody>
      </p:sp>
    </p:spTree>
    <p:extLst>
      <p:ext uri="{BB962C8B-B14F-4D97-AF65-F5344CB8AC3E}">
        <p14:creationId xmlns:p14="http://schemas.microsoft.com/office/powerpoint/2010/main" val="2257654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原则上要用于大模型推理或训练优化、大模型推广应用等。</a:t>
            </a:r>
          </a:p>
        </p:txBody>
      </p:sp>
    </p:spTree>
    <p:extLst>
      <p:ext uri="{BB962C8B-B14F-4D97-AF65-F5344CB8AC3E}">
        <p14:creationId xmlns:p14="http://schemas.microsoft.com/office/powerpoint/2010/main" val="38295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26588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image" Target="../media/image2.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正文页">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p:custDataLst>
              <p:tags r:id="rId2"/>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spid="_x0000_s1027" name="think-cell 幻灯片" r:id="rId4" imgW="9525" imgH="9525" progId="TCLayout.ActiveDocument.1">
                  <p:embed/>
                </p:oleObj>
              </mc:Choice>
              <mc:Fallback>
                <p:oleObj name="think-cell 幻灯片" r:id="rId4" imgW="9525" imgH="9525" progId="TCLayout.ActiveDocument.1">
                  <p:embed/>
                  <p:pic>
                    <p:nvPicPr>
                      <p:cNvPr id="0" name="对象 4" hidden="1"/>
                      <p:cNvPicPr/>
                      <p:nvPr/>
                    </p:nvPicPr>
                    <p:blipFill>
                      <a:blip r:embed="rId5"/>
                      <a:stretch>
                        <a:fillRect/>
                      </a:stretch>
                    </p:blipFill>
                    <p:spPr>
                      <a:xfrm>
                        <a:off x="1587" y="1587"/>
                        <a:ext cx="1588" cy="1588"/>
                      </a:xfrm>
                      <a:prstGeom prst="rect">
                        <a:avLst/>
                      </a:prstGeom>
                    </p:spPr>
                  </p:pic>
                </p:oleObj>
              </mc:Fallback>
            </mc:AlternateContent>
          </a:graphicData>
        </a:graphic>
      </p:graphicFrame>
      <p:sp>
        <p:nvSpPr>
          <p:cNvPr id="3" name="标题 2"/>
          <p:cNvSpPr>
            <a:spLocks noGrp="1"/>
          </p:cNvSpPr>
          <p:nvPr>
            <p:ph type="title"/>
          </p:nvPr>
        </p:nvSpPr>
        <p:spPr>
          <a:xfrm>
            <a:off x="408849" y="249660"/>
            <a:ext cx="8710700" cy="369246"/>
          </a:xfrm>
        </p:spPr>
        <p:txBody>
          <a:bodyPr>
            <a:noAutofit/>
          </a:bodyPr>
          <a:lstStyle>
            <a:lvl1pPr>
              <a:lnSpc>
                <a:spcPct val="100000"/>
              </a:lnSpc>
              <a:defRPr sz="2400" baseline="0">
                <a:latin typeface="方正小标宋简体" panose="02010600010101010101" pitchFamily="65" charset="-122"/>
                <a:ea typeface="方正小标宋简体" panose="02010600010101010101" pitchFamily="65" charset="-122"/>
              </a:defRPr>
            </a:lvl1pPr>
          </a:lstStyle>
          <a:p>
            <a:r>
              <a:rPr lang="zh-CN" altLang="en-US" dirty="0"/>
              <a:t>单击此处编辑母版标题样式</a:t>
            </a:r>
          </a:p>
        </p:txBody>
      </p:sp>
      <p:sp>
        <p:nvSpPr>
          <p:cNvPr id="8" name="TextBox 15"/>
          <p:cNvSpPr txBox="1">
            <a:spLocks noChangeArrowheads="1"/>
          </p:cNvSpPr>
          <p:nvPr/>
        </p:nvSpPr>
        <p:spPr bwMode="auto">
          <a:xfrm>
            <a:off x="408848" y="6613170"/>
            <a:ext cx="136221" cy="1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a:lnSpc>
                <a:spcPct val="110000"/>
              </a:lnSpc>
              <a:defRPr sz="800">
                <a:solidFill>
                  <a:srgbClr val="879BAA"/>
                </a:solidFill>
                <a:latin typeface="微软雅黑" panose="020B0503020204020204" charset="-122"/>
                <a:ea typeface="微软雅黑" panose="020B0503020204020204" charset="-122"/>
              </a:defRPr>
            </a:lvl1pPr>
            <a:lvl2pPr marL="742950" indent="-285750">
              <a:defRPr sz="2400">
                <a:ea typeface="黑体" panose="02010609060101010101" pitchFamily="49" charset="-122"/>
              </a:defRPr>
            </a:lvl2pPr>
            <a:lvl3pPr marL="1143000" indent="-228600">
              <a:defRPr sz="2400">
                <a:ea typeface="黑体" panose="02010609060101010101" pitchFamily="49" charset="-122"/>
              </a:defRPr>
            </a:lvl3pPr>
            <a:lvl4pPr marL="1600200" indent="-228600">
              <a:defRPr sz="2400">
                <a:ea typeface="黑体" panose="02010609060101010101" pitchFamily="49" charset="-122"/>
              </a:defRPr>
            </a:lvl4pPr>
            <a:lvl5pPr marL="2057400" indent="-228600">
              <a:defRPr sz="2400">
                <a:ea typeface="黑体" panose="02010609060101010101" pitchFamily="49" charset="-122"/>
              </a:defRPr>
            </a:lvl5pPr>
            <a:lvl6pPr marL="2514600" indent="-228600" defTabSz="1217930" fontAlgn="base">
              <a:spcBef>
                <a:spcPct val="0"/>
              </a:spcBef>
              <a:spcAft>
                <a:spcPct val="0"/>
              </a:spcAft>
              <a:defRPr sz="2400">
                <a:ea typeface="黑体" panose="02010609060101010101" pitchFamily="49" charset="-122"/>
              </a:defRPr>
            </a:lvl6pPr>
            <a:lvl7pPr marL="2971800" indent="-228600" defTabSz="1217930" fontAlgn="base">
              <a:spcBef>
                <a:spcPct val="0"/>
              </a:spcBef>
              <a:spcAft>
                <a:spcPct val="0"/>
              </a:spcAft>
              <a:defRPr sz="2400">
                <a:ea typeface="黑体" panose="02010609060101010101" pitchFamily="49" charset="-122"/>
              </a:defRPr>
            </a:lvl7pPr>
            <a:lvl8pPr marL="3429000" indent="-228600" defTabSz="1217930" fontAlgn="base">
              <a:spcBef>
                <a:spcPct val="0"/>
              </a:spcBef>
              <a:spcAft>
                <a:spcPct val="0"/>
              </a:spcAft>
              <a:defRPr sz="2400">
                <a:ea typeface="黑体" panose="02010609060101010101" pitchFamily="49" charset="-122"/>
              </a:defRPr>
            </a:lvl8pPr>
            <a:lvl9pPr marL="3886200" indent="-228600" defTabSz="1217930" fontAlgn="base">
              <a:spcBef>
                <a:spcPct val="0"/>
              </a:spcBef>
              <a:spcAft>
                <a:spcPct val="0"/>
              </a:spcAft>
              <a:defRPr sz="2400">
                <a:ea typeface="黑体" panose="02010609060101010101" pitchFamily="49" charset="-122"/>
              </a:defRPr>
            </a:lvl9pPr>
          </a:lstStyle>
          <a:p>
            <a:pPr lvl="0" algn="l"/>
            <a:fld id="{45DD11D8-CADC-4018-BA06-1825A4B2AAC0}" type="slidenum">
              <a:rPr lang="en-US" altLang="zh-CN" sz="800" smtClean="0">
                <a:latin typeface="方正兰亭纤黑简体" panose="02000000000000000000" pitchFamily="2" charset="-122"/>
                <a:ea typeface="方正兰亭纤黑简体" panose="02000000000000000000" pitchFamily="2" charset="-122"/>
              </a:rPr>
              <a:t>‹#›</a:t>
            </a:fld>
            <a:endParaRPr lang="en-US" altLang="zh-CN" sz="800" dirty="0">
              <a:latin typeface="方正兰亭纤黑简体" panose="02000000000000000000" pitchFamily="2" charset="-122"/>
              <a:ea typeface="方正兰亭纤黑简体" panose="02000000000000000000" pitchFamily="2" charset="-122"/>
            </a:endParaRPr>
          </a:p>
        </p:txBody>
      </p:sp>
      <p:sp>
        <p:nvSpPr>
          <p:cNvPr id="13" name="矩形 12"/>
          <p:cNvSpPr/>
          <p:nvPr/>
        </p:nvSpPr>
        <p:spPr>
          <a:xfrm>
            <a:off x="1" y="248830"/>
            <a:ext cx="336859" cy="370909"/>
          </a:xfrm>
          <a:prstGeom prst="rect">
            <a:avLst/>
          </a:prstGeom>
          <a:solidFill>
            <a:srgbClr val="1E7C8A"/>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封底页1">
    <p:spTree>
      <p:nvGrpSpPr>
        <p:cNvPr id="1" name=""/>
        <p:cNvGrpSpPr/>
        <p:nvPr/>
      </p:nvGrpSpPr>
      <p:grpSpPr>
        <a:xfrm>
          <a:off x="0" y="0"/>
          <a:ext cx="0" cy="0"/>
          <a:chOff x="0" y="0"/>
          <a:chExt cx="0" cy="0"/>
        </a:xfrm>
      </p:grpSpPr>
      <p:pic>
        <p:nvPicPr>
          <p:cNvPr id="4" name="图片 3" descr="图片包含 游戏机, 烟花, 星星&#10;&#10;描述已自动生成"/>
          <p:cNvPicPr>
            <a:picLocks noChangeAspect="1"/>
          </p:cNvPicPr>
          <p:nvPr/>
        </p:nvPicPr>
        <p:blipFill>
          <a:blip r:embed="rId4" cstate="print"/>
          <a:stretch>
            <a:fillRect/>
          </a:stretch>
        </p:blipFill>
        <p:spPr>
          <a:xfrm>
            <a:off x="0" y="0"/>
            <a:ext cx="12192000" cy="6857999"/>
          </a:xfrm>
          <a:prstGeom prst="rect">
            <a:avLst/>
          </a:prstGeom>
        </p:spPr>
      </p:pic>
      <p:graphicFrame>
        <p:nvGraphicFramePr>
          <p:cNvPr id="5" name="对象 4" hidden="1"/>
          <p:cNvGraphicFramePr>
            <a:graphicFrameLocks noChangeAspect="1"/>
          </p:cNvGraphicFramePr>
          <p:nvPr>
            <p:custDataLst>
              <p:tags r:id="rId2"/>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spid="_x0000_s2051" name="think-cell 幻灯片" r:id="rId5" imgW="9525" imgH="9525" progId="TCLayout.ActiveDocument.1">
                  <p:embed/>
                </p:oleObj>
              </mc:Choice>
              <mc:Fallback>
                <p:oleObj name="think-cell 幻灯片" r:id="rId5" imgW="9525" imgH="9525" progId="TCLayout.ActiveDocument.1">
                  <p:embed/>
                  <p:pic>
                    <p:nvPicPr>
                      <p:cNvPr id="0" name="对象 4" hidden="1"/>
                      <p:cNvPicPr/>
                      <p:nvPr/>
                    </p:nvPicPr>
                    <p:blipFill>
                      <a:blip r:embed="rId6"/>
                      <a:stretch>
                        <a:fillRect/>
                      </a:stretch>
                    </p:blipFill>
                    <p:spPr>
                      <a:xfrm>
                        <a:off x="1587" y="1587"/>
                        <a:ext cx="1588" cy="1588"/>
                      </a:xfrm>
                      <a:prstGeom prst="rect">
                        <a:avLst/>
                      </a:prstGeom>
                    </p:spPr>
                  </p:pic>
                </p:oleObj>
              </mc:Fallback>
            </mc:AlternateContent>
          </a:graphicData>
        </a:graphic>
      </p:graphicFrame>
      <p:sp>
        <p:nvSpPr>
          <p:cNvPr id="14" name="矩形 13"/>
          <p:cNvSpPr/>
          <p:nvPr/>
        </p:nvSpPr>
        <p:spPr>
          <a:xfrm>
            <a:off x="1" y="2195683"/>
            <a:ext cx="12192000" cy="2466633"/>
          </a:xfrm>
          <a:prstGeom prst="rect">
            <a:avLst/>
          </a:prstGeom>
          <a:solidFill>
            <a:srgbClr val="BECDD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正文页">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p:custDataLst>
              <p:tags r:id="rId2"/>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spid="_x0000_s3075" name="think-cell 幻灯片" r:id="rId4" imgW="9525" imgH="9525" progId="TCLayout.ActiveDocument.1">
                  <p:embed/>
                </p:oleObj>
              </mc:Choice>
              <mc:Fallback>
                <p:oleObj name="think-cell 幻灯片" r:id="rId4" imgW="9525" imgH="9525" progId="TCLayout.ActiveDocument.1">
                  <p:embed/>
                  <p:pic>
                    <p:nvPicPr>
                      <p:cNvPr id="0" name="对象 4" hidden="1"/>
                      <p:cNvPicPr/>
                      <p:nvPr/>
                    </p:nvPicPr>
                    <p:blipFill>
                      <a:blip r:embed="rId5"/>
                      <a:stretch>
                        <a:fillRect/>
                      </a:stretch>
                    </p:blipFill>
                    <p:spPr>
                      <a:xfrm>
                        <a:off x="1587" y="1587"/>
                        <a:ext cx="1588" cy="1588"/>
                      </a:xfrm>
                      <a:prstGeom prst="rect">
                        <a:avLst/>
                      </a:prstGeom>
                    </p:spPr>
                  </p:pic>
                </p:oleObj>
              </mc:Fallback>
            </mc:AlternateContent>
          </a:graphicData>
        </a:graphic>
      </p:graphicFrame>
      <p:sp>
        <p:nvSpPr>
          <p:cNvPr id="3" name="标题 2"/>
          <p:cNvSpPr>
            <a:spLocks noGrp="1"/>
          </p:cNvSpPr>
          <p:nvPr>
            <p:ph type="title"/>
          </p:nvPr>
        </p:nvSpPr>
        <p:spPr>
          <a:xfrm>
            <a:off x="408849" y="249660"/>
            <a:ext cx="8710700" cy="369246"/>
          </a:xfrm>
        </p:spPr>
        <p:txBody>
          <a:bodyPr>
            <a:noAutofit/>
          </a:bodyPr>
          <a:lstStyle>
            <a:lvl1pPr>
              <a:lnSpc>
                <a:spcPct val="100000"/>
              </a:lnSpc>
              <a:defRPr sz="2400" baseline="0">
                <a:latin typeface="方正小标宋简体" panose="02010600010101010101" pitchFamily="65" charset="-122"/>
                <a:ea typeface="方正小标宋简体" panose="02010600010101010101" pitchFamily="65" charset="-122"/>
              </a:defRPr>
            </a:lvl1pPr>
          </a:lstStyle>
          <a:p>
            <a:r>
              <a:rPr lang="zh-CN" altLang="en-US" dirty="0"/>
              <a:t>单击此处编辑母版标题样式</a:t>
            </a:r>
          </a:p>
        </p:txBody>
      </p:sp>
      <p:sp>
        <p:nvSpPr>
          <p:cNvPr id="8" name="TextBox 15"/>
          <p:cNvSpPr txBox="1">
            <a:spLocks noChangeArrowheads="1"/>
          </p:cNvSpPr>
          <p:nvPr/>
        </p:nvSpPr>
        <p:spPr bwMode="auto">
          <a:xfrm>
            <a:off x="408848" y="6613170"/>
            <a:ext cx="136221" cy="1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a:lnSpc>
                <a:spcPct val="110000"/>
              </a:lnSpc>
              <a:defRPr sz="800">
                <a:solidFill>
                  <a:srgbClr val="879BAA"/>
                </a:solidFill>
                <a:latin typeface="微软雅黑" panose="020B0503020204020204" charset="-122"/>
                <a:ea typeface="微软雅黑" panose="020B0503020204020204" charset="-122"/>
              </a:defRPr>
            </a:lvl1pPr>
            <a:lvl2pPr marL="742950" indent="-285750">
              <a:defRPr sz="2400">
                <a:ea typeface="黑体" panose="02010609060101010101" pitchFamily="49" charset="-122"/>
              </a:defRPr>
            </a:lvl2pPr>
            <a:lvl3pPr marL="1143000" indent="-228600">
              <a:defRPr sz="2400">
                <a:ea typeface="黑体" panose="02010609060101010101" pitchFamily="49" charset="-122"/>
              </a:defRPr>
            </a:lvl3pPr>
            <a:lvl4pPr marL="1600200" indent="-228600">
              <a:defRPr sz="2400">
                <a:ea typeface="黑体" panose="02010609060101010101" pitchFamily="49" charset="-122"/>
              </a:defRPr>
            </a:lvl4pPr>
            <a:lvl5pPr marL="2057400" indent="-228600">
              <a:defRPr sz="2400">
                <a:ea typeface="黑体" panose="02010609060101010101" pitchFamily="49" charset="-122"/>
              </a:defRPr>
            </a:lvl5pPr>
            <a:lvl6pPr marL="2514600" indent="-228600" defTabSz="1217930" fontAlgn="base">
              <a:spcBef>
                <a:spcPct val="0"/>
              </a:spcBef>
              <a:spcAft>
                <a:spcPct val="0"/>
              </a:spcAft>
              <a:defRPr sz="2400">
                <a:ea typeface="黑体" panose="02010609060101010101" pitchFamily="49" charset="-122"/>
              </a:defRPr>
            </a:lvl6pPr>
            <a:lvl7pPr marL="2971800" indent="-228600" defTabSz="1217930" fontAlgn="base">
              <a:spcBef>
                <a:spcPct val="0"/>
              </a:spcBef>
              <a:spcAft>
                <a:spcPct val="0"/>
              </a:spcAft>
              <a:defRPr sz="2400">
                <a:ea typeface="黑体" panose="02010609060101010101" pitchFamily="49" charset="-122"/>
              </a:defRPr>
            </a:lvl7pPr>
            <a:lvl8pPr marL="3429000" indent="-228600" defTabSz="1217930" fontAlgn="base">
              <a:spcBef>
                <a:spcPct val="0"/>
              </a:spcBef>
              <a:spcAft>
                <a:spcPct val="0"/>
              </a:spcAft>
              <a:defRPr sz="2400">
                <a:ea typeface="黑体" panose="02010609060101010101" pitchFamily="49" charset="-122"/>
              </a:defRPr>
            </a:lvl8pPr>
            <a:lvl9pPr marL="3886200" indent="-228600" defTabSz="1217930" fontAlgn="base">
              <a:spcBef>
                <a:spcPct val="0"/>
              </a:spcBef>
              <a:spcAft>
                <a:spcPct val="0"/>
              </a:spcAft>
              <a:defRPr sz="2400">
                <a:ea typeface="黑体" panose="02010609060101010101" pitchFamily="49" charset="-122"/>
              </a:defRPr>
            </a:lvl9pPr>
          </a:lstStyle>
          <a:p>
            <a:pPr lvl="0" algn="l"/>
            <a:fld id="{45DD11D8-CADC-4018-BA06-1825A4B2AAC0}" type="slidenum">
              <a:rPr lang="en-US" altLang="zh-CN" sz="800" smtClean="0">
                <a:latin typeface="方正兰亭纤黑简体" panose="02000000000000000000" pitchFamily="2" charset="-122"/>
                <a:ea typeface="方正兰亭纤黑简体" panose="02000000000000000000" pitchFamily="2" charset="-122"/>
              </a:rPr>
              <a:t>‹#›</a:t>
            </a:fld>
            <a:endParaRPr lang="en-US" altLang="zh-CN" sz="800" dirty="0">
              <a:latin typeface="方正兰亭纤黑简体" panose="02000000000000000000" pitchFamily="2" charset="-122"/>
              <a:ea typeface="方正兰亭纤黑简体" panose="02000000000000000000" pitchFamily="2" charset="-122"/>
            </a:endParaRPr>
          </a:p>
        </p:txBody>
      </p:sp>
      <p:sp>
        <p:nvSpPr>
          <p:cNvPr id="13" name="矩形 12"/>
          <p:cNvSpPr/>
          <p:nvPr/>
        </p:nvSpPr>
        <p:spPr>
          <a:xfrm>
            <a:off x="1" y="248830"/>
            <a:ext cx="336859" cy="370909"/>
          </a:xfrm>
          <a:prstGeom prst="rect">
            <a:avLst/>
          </a:prstGeom>
          <a:solidFill>
            <a:srgbClr val="1E7C8A"/>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封底页1">
    <p:spTree>
      <p:nvGrpSpPr>
        <p:cNvPr id="1" name=""/>
        <p:cNvGrpSpPr/>
        <p:nvPr/>
      </p:nvGrpSpPr>
      <p:grpSpPr>
        <a:xfrm>
          <a:off x="0" y="0"/>
          <a:ext cx="0" cy="0"/>
          <a:chOff x="0" y="0"/>
          <a:chExt cx="0" cy="0"/>
        </a:xfrm>
      </p:grpSpPr>
      <p:pic>
        <p:nvPicPr>
          <p:cNvPr id="4" name="图片 3" descr="图片包含 游戏机, 烟花, 星星&#10;&#10;描述已自动生成"/>
          <p:cNvPicPr>
            <a:picLocks noChangeAspect="1"/>
          </p:cNvPicPr>
          <p:nvPr/>
        </p:nvPicPr>
        <p:blipFill>
          <a:blip r:embed="rId4" cstate="print"/>
          <a:stretch>
            <a:fillRect/>
          </a:stretch>
        </p:blipFill>
        <p:spPr>
          <a:xfrm>
            <a:off x="0" y="0"/>
            <a:ext cx="12192000" cy="6857999"/>
          </a:xfrm>
          <a:prstGeom prst="rect">
            <a:avLst/>
          </a:prstGeom>
        </p:spPr>
      </p:pic>
      <p:graphicFrame>
        <p:nvGraphicFramePr>
          <p:cNvPr id="5" name="对象 4" hidden="1"/>
          <p:cNvGraphicFramePr>
            <a:graphicFrameLocks noChangeAspect="1"/>
          </p:cNvGraphicFramePr>
          <p:nvPr>
            <p:custDataLst>
              <p:tags r:id="rId2"/>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spid="_x0000_s4099" name="think-cell 幻灯片" r:id="rId5" imgW="9525" imgH="9525" progId="TCLayout.ActiveDocument.1">
                  <p:embed/>
                </p:oleObj>
              </mc:Choice>
              <mc:Fallback>
                <p:oleObj name="think-cell 幻灯片" r:id="rId5" imgW="9525" imgH="9525" progId="TCLayout.ActiveDocument.1">
                  <p:embed/>
                  <p:pic>
                    <p:nvPicPr>
                      <p:cNvPr id="0" name="对象 4" hidden="1"/>
                      <p:cNvPicPr/>
                      <p:nvPr/>
                    </p:nvPicPr>
                    <p:blipFill>
                      <a:blip r:embed="rId6"/>
                      <a:stretch>
                        <a:fillRect/>
                      </a:stretch>
                    </p:blipFill>
                    <p:spPr>
                      <a:xfrm>
                        <a:off x="1587" y="1587"/>
                        <a:ext cx="1588" cy="1588"/>
                      </a:xfrm>
                      <a:prstGeom prst="rect">
                        <a:avLst/>
                      </a:prstGeom>
                    </p:spPr>
                  </p:pic>
                </p:oleObj>
              </mc:Fallback>
            </mc:AlternateContent>
          </a:graphicData>
        </a:graphic>
      </p:graphicFrame>
      <p:sp>
        <p:nvSpPr>
          <p:cNvPr id="14" name="矩形 13"/>
          <p:cNvSpPr/>
          <p:nvPr/>
        </p:nvSpPr>
        <p:spPr>
          <a:xfrm>
            <a:off x="1" y="2195683"/>
            <a:ext cx="12192000" cy="2466633"/>
          </a:xfrm>
          <a:prstGeom prst="rect">
            <a:avLst/>
          </a:prstGeom>
          <a:solidFill>
            <a:srgbClr val="BECDD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仅标题">
    <p:spTree>
      <p:nvGrpSpPr>
        <p:cNvPr id="1" name=""/>
        <p:cNvGrpSpPr/>
        <p:nvPr/>
      </p:nvGrpSpPr>
      <p:grpSpPr>
        <a:xfrm>
          <a:off x="0" y="0"/>
          <a:ext cx="0" cy="0"/>
          <a:chOff x="0" y="0"/>
          <a:chExt cx="0" cy="0"/>
        </a:xfrm>
      </p:grpSpPr>
      <p:graphicFrame>
        <p:nvGraphicFramePr>
          <p:cNvPr id="5" name="对象 4" hidden="1"/>
          <p:cNvGraphicFramePr>
            <a:graphicFrameLocks noChangeAspect="1"/>
          </p:cNvGraphicFramePr>
          <p:nvPr>
            <p:custDataLst>
              <p:tags r:id="rId2"/>
            </p:custDataLst>
          </p:nvPr>
        </p:nvGraphicFramePr>
        <p:xfrm>
          <a:off x="1587" y="1587"/>
          <a:ext cx="1588" cy="1588"/>
        </p:xfrm>
        <a:graphic>
          <a:graphicData uri="http://schemas.openxmlformats.org/presentationml/2006/ole">
            <mc:AlternateContent xmlns:mc="http://schemas.openxmlformats.org/markup-compatibility/2006">
              <mc:Choice xmlns:v="urn:schemas-microsoft-com:vml" Requires="v">
                <p:oleObj spid="_x0000_s5123" name="think-cell 幻灯片" r:id="rId4" imgW="9525" imgH="9525" progId="TCLayout.ActiveDocument.1">
                  <p:embed/>
                </p:oleObj>
              </mc:Choice>
              <mc:Fallback>
                <p:oleObj name="think-cell 幻灯片" r:id="rId4" imgW="9525" imgH="9525" progId="TCLayout.ActiveDocument.1">
                  <p:embed/>
                  <p:pic>
                    <p:nvPicPr>
                      <p:cNvPr id="0" name="对象 4" hidden="1"/>
                      <p:cNvPicPr/>
                      <p:nvPr/>
                    </p:nvPicPr>
                    <p:blipFill>
                      <a:blip r:embed="rId5"/>
                      <a:stretch>
                        <a:fillRect/>
                      </a:stretch>
                    </p:blipFill>
                    <p:spPr>
                      <a:xfrm>
                        <a:off x="1587" y="1587"/>
                        <a:ext cx="1588" cy="1588"/>
                      </a:xfrm>
                      <a:prstGeom prst="rect">
                        <a:avLst/>
                      </a:prstGeom>
                    </p:spPr>
                  </p:pic>
                </p:oleObj>
              </mc:Fallback>
            </mc:AlternateContent>
          </a:graphicData>
        </a:graphic>
      </p:graphicFrame>
      <p:sp>
        <p:nvSpPr>
          <p:cNvPr id="3" name="标题 2"/>
          <p:cNvSpPr>
            <a:spLocks noGrp="1"/>
          </p:cNvSpPr>
          <p:nvPr>
            <p:ph type="title"/>
          </p:nvPr>
        </p:nvSpPr>
        <p:spPr>
          <a:xfrm>
            <a:off x="408849" y="249660"/>
            <a:ext cx="8710700" cy="369246"/>
          </a:xfrm>
        </p:spPr>
        <p:txBody>
          <a:bodyPr/>
          <a:lstStyle>
            <a:lvl1pPr>
              <a:defRPr>
                <a:solidFill>
                  <a:srgbClr val="000000"/>
                </a:solidFill>
              </a:defRPr>
            </a:lvl1pPr>
          </a:lstStyle>
          <a:p>
            <a:r>
              <a:rPr lang="zh-CN" altLang="en-US"/>
              <a:t>单击此处编辑母版标题样式</a:t>
            </a:r>
            <a:endParaRPr lang="zh-CN" altLang="en-US" dirty="0"/>
          </a:p>
        </p:txBody>
      </p:sp>
      <p:sp>
        <p:nvSpPr>
          <p:cNvPr id="8" name="TextBox 15"/>
          <p:cNvSpPr txBox="1">
            <a:spLocks noChangeArrowheads="1"/>
          </p:cNvSpPr>
          <p:nvPr/>
        </p:nvSpPr>
        <p:spPr bwMode="auto">
          <a:xfrm>
            <a:off x="408848" y="6613170"/>
            <a:ext cx="136221" cy="1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defPPr>
              <a:defRPr lang="zh-CN"/>
            </a:defPPr>
            <a:lvl1pPr>
              <a:lnSpc>
                <a:spcPct val="110000"/>
              </a:lnSpc>
              <a:defRPr sz="800">
                <a:solidFill>
                  <a:srgbClr val="879BAA"/>
                </a:solidFill>
                <a:latin typeface="微软雅黑" panose="020B0503020204020204" charset="-122"/>
                <a:ea typeface="微软雅黑" panose="020B0503020204020204" charset="-122"/>
              </a:defRPr>
            </a:lvl1pPr>
            <a:lvl2pPr marL="742950" indent="-285750">
              <a:defRPr sz="2400">
                <a:ea typeface="黑体" panose="02010609060101010101" pitchFamily="49" charset="-122"/>
              </a:defRPr>
            </a:lvl2pPr>
            <a:lvl3pPr marL="1143000" indent="-228600">
              <a:defRPr sz="2400">
                <a:ea typeface="黑体" panose="02010609060101010101" pitchFamily="49" charset="-122"/>
              </a:defRPr>
            </a:lvl3pPr>
            <a:lvl4pPr marL="1600200" indent="-228600">
              <a:defRPr sz="2400">
                <a:ea typeface="黑体" panose="02010609060101010101" pitchFamily="49" charset="-122"/>
              </a:defRPr>
            </a:lvl4pPr>
            <a:lvl5pPr marL="2057400" indent="-228600">
              <a:defRPr sz="2400">
                <a:ea typeface="黑体" panose="02010609060101010101" pitchFamily="49" charset="-122"/>
              </a:defRPr>
            </a:lvl5pPr>
            <a:lvl6pPr marL="2514600" indent="-228600" defTabSz="1217930" fontAlgn="base">
              <a:spcBef>
                <a:spcPct val="0"/>
              </a:spcBef>
              <a:spcAft>
                <a:spcPct val="0"/>
              </a:spcAft>
              <a:defRPr sz="2400">
                <a:ea typeface="黑体" panose="02010609060101010101" pitchFamily="49" charset="-122"/>
              </a:defRPr>
            </a:lvl6pPr>
            <a:lvl7pPr marL="2971800" indent="-228600" defTabSz="1217930" fontAlgn="base">
              <a:spcBef>
                <a:spcPct val="0"/>
              </a:spcBef>
              <a:spcAft>
                <a:spcPct val="0"/>
              </a:spcAft>
              <a:defRPr sz="2400">
                <a:ea typeface="黑体" panose="02010609060101010101" pitchFamily="49" charset="-122"/>
              </a:defRPr>
            </a:lvl7pPr>
            <a:lvl8pPr marL="3429000" indent="-228600" defTabSz="1217930" fontAlgn="base">
              <a:spcBef>
                <a:spcPct val="0"/>
              </a:spcBef>
              <a:spcAft>
                <a:spcPct val="0"/>
              </a:spcAft>
              <a:defRPr sz="2400">
                <a:ea typeface="黑体" panose="02010609060101010101" pitchFamily="49" charset="-122"/>
              </a:defRPr>
            </a:lvl8pPr>
            <a:lvl9pPr marL="3886200" indent="-228600" defTabSz="1217930" fontAlgn="base">
              <a:spcBef>
                <a:spcPct val="0"/>
              </a:spcBef>
              <a:spcAft>
                <a:spcPct val="0"/>
              </a:spcAft>
              <a:defRPr sz="2400">
                <a:ea typeface="黑体" panose="02010609060101010101" pitchFamily="49" charset="-122"/>
              </a:defRPr>
            </a:lvl9pPr>
          </a:lstStyle>
          <a:p>
            <a:pPr lvl="0" algn="l"/>
            <a:fld id="{45DD11D8-CADC-4018-BA06-1825A4B2AAC0}" type="slidenum">
              <a:rPr lang="en-US" altLang="zh-CN" sz="800" smtClean="0">
                <a:latin typeface="方正兰亭纤黑简体" panose="02000000000000000000" pitchFamily="2" charset="-122"/>
                <a:ea typeface="方正兰亭纤黑简体" panose="02000000000000000000" pitchFamily="2" charset="-122"/>
              </a:rPr>
              <a:t>‹#›</a:t>
            </a:fld>
            <a:endParaRPr lang="en-US" altLang="zh-CN" sz="800" dirty="0">
              <a:latin typeface="方正兰亭纤黑简体" panose="02000000000000000000" pitchFamily="2" charset="-122"/>
              <a:ea typeface="方正兰亭纤黑简体" panose="02000000000000000000" pitchFamily="2" charset="-122"/>
            </a:endParaRPr>
          </a:p>
        </p:txBody>
      </p:sp>
      <p:sp>
        <p:nvSpPr>
          <p:cNvPr id="9" name="内容占位符 12"/>
          <p:cNvSpPr>
            <a:spLocks noGrp="1"/>
          </p:cNvSpPr>
          <p:nvPr>
            <p:ph sz="quarter" idx="13"/>
          </p:nvPr>
        </p:nvSpPr>
        <p:spPr>
          <a:xfrm>
            <a:off x="408849" y="764748"/>
            <a:ext cx="11355043" cy="215394"/>
          </a:xfrm>
          <a:prstGeom prst="rect">
            <a:avLst/>
          </a:prstGeom>
        </p:spPr>
        <p:txBody>
          <a:bodyPr lIns="0" tIns="0" rIns="0" bIns="0">
            <a:spAutoFit/>
          </a:bodyPr>
          <a:lstStyle>
            <a:lvl1pPr>
              <a:defRPr>
                <a:latin typeface="方正兰亭纤黑简体" panose="02000000000000000000" pitchFamily="2" charset="-122"/>
                <a:ea typeface="方正兰亭纤黑简体" panose="02000000000000000000" pitchFamily="2" charset="-122"/>
              </a:defRPr>
            </a:lvl1pPr>
          </a:lstStyle>
          <a:p>
            <a:pPr lvl="0"/>
            <a:r>
              <a:rPr lang="zh-CN" altLang="en-US"/>
              <a:t>单击此处编辑母版文本样式</a:t>
            </a:r>
          </a:p>
        </p:txBody>
      </p:sp>
      <p:sp>
        <p:nvSpPr>
          <p:cNvPr id="10" name="内容占位符 12"/>
          <p:cNvSpPr>
            <a:spLocks noGrp="1"/>
          </p:cNvSpPr>
          <p:nvPr>
            <p:ph sz="quarter" idx="14"/>
          </p:nvPr>
        </p:nvSpPr>
        <p:spPr>
          <a:xfrm>
            <a:off x="409468" y="6394557"/>
            <a:ext cx="11354423" cy="184623"/>
          </a:xfrm>
          <a:prstGeom prst="rect">
            <a:avLst/>
          </a:prstGeom>
        </p:spPr>
        <p:txBody>
          <a:bodyPr lIns="0" tIns="0" rIns="0" bIns="0">
            <a:spAutoFit/>
          </a:bodyPr>
          <a:lstStyle>
            <a:lvl1pPr>
              <a:defRPr sz="1200">
                <a:latin typeface="方正兰亭纤黑简体" panose="02000000000000000000" pitchFamily="2" charset="-122"/>
                <a:ea typeface="方正兰亭纤黑简体" panose="02000000000000000000" pitchFamily="2" charset="-122"/>
              </a:defRPr>
            </a:lvl1pPr>
          </a:lstStyle>
          <a:p>
            <a:pPr lvl="0"/>
            <a:r>
              <a:rPr lang="zh-CN" altLang="en-US"/>
              <a:t>单击此处编辑母版文本样式</a:t>
            </a:r>
          </a:p>
        </p:txBody>
      </p:sp>
      <p:sp>
        <p:nvSpPr>
          <p:cNvPr id="13" name="矩形 12"/>
          <p:cNvSpPr/>
          <p:nvPr/>
        </p:nvSpPr>
        <p:spPr>
          <a:xfrm>
            <a:off x="1" y="248830"/>
            <a:ext cx="336859" cy="370909"/>
          </a:xfrm>
          <a:prstGeom prst="rect">
            <a:avLst/>
          </a:prstGeom>
          <a:solidFill>
            <a:srgbClr val="1E7C8A"/>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endParaRPr lang="zh-CN" altLang="en-US" sz="1800"/>
          </a:p>
        </p:txBody>
      </p:sp>
      <p:grpSp>
        <p:nvGrpSpPr>
          <p:cNvPr id="4" name="组合 3"/>
          <p:cNvGrpSpPr/>
          <p:nvPr userDrawn="1"/>
        </p:nvGrpSpPr>
        <p:grpSpPr>
          <a:xfrm>
            <a:off x="9178075" y="200283"/>
            <a:ext cx="2605076" cy="468000"/>
            <a:chOff x="9158815" y="1186456"/>
            <a:chExt cx="2605076" cy="468000"/>
          </a:xfrm>
        </p:grpSpPr>
        <p:grpSp>
          <p:nvGrpSpPr>
            <p:cNvPr id="11" name="组合 10"/>
            <p:cNvGrpSpPr/>
            <p:nvPr userDrawn="1"/>
          </p:nvGrpSpPr>
          <p:grpSpPr>
            <a:xfrm>
              <a:off x="9688102" y="1198711"/>
              <a:ext cx="2075789" cy="404693"/>
              <a:chOff x="9688102" y="1221998"/>
              <a:chExt cx="2075789" cy="404693"/>
            </a:xfrm>
          </p:grpSpPr>
          <p:sp>
            <p:nvSpPr>
              <p:cNvPr id="19" name="文本框 18"/>
              <p:cNvSpPr txBox="1"/>
              <p:nvPr userDrawn="1"/>
            </p:nvSpPr>
            <p:spPr>
              <a:xfrm>
                <a:off x="9688102" y="1472839"/>
                <a:ext cx="2075789" cy="153852"/>
              </a:xfrm>
              <a:prstGeom prst="rect">
                <a:avLst/>
              </a:prstGeom>
              <a:noFill/>
              <a:ln w="6350" cap="flat" cmpd="sng" algn="ctr">
                <a:noFill/>
                <a:prstDash val="solid"/>
                <a:miter lim="800000"/>
              </a:ln>
              <a:effectLst/>
              <a:extLst>
                <a:ext uri="{91240B29-F687-4F45-9708-019B960494DF}">
                  <a14:hiddenLine xmlns:a14="http://schemas.microsoft.com/office/drawing/2010/main" w="6350">
                    <a:solidFill>
                      <a:schemeClr val="accent1"/>
                    </a:solidFill>
                    <a:prstDash val="solid"/>
                    <a:miter lim="800000"/>
                    <a:headEnd/>
                    <a:tailEnd/>
                  </a14:hiddenLine>
                </a:ext>
              </a:extLst>
            </p:spPr>
            <p:txBody>
              <a:bodyPr wrap="square" lIns="0" tIns="0" rIns="0" bIns="0">
                <a:spAutoFit/>
              </a:bodyPr>
              <a:lstStyle/>
              <a:p>
                <a:pPr algn="dist"/>
                <a:r>
                  <a:rPr lang="zh-CN" altLang="en-US" sz="1000" dirty="0">
                    <a:latin typeface="黑体" panose="02010609060101010101" pitchFamily="49" charset="-122"/>
                    <a:ea typeface="黑体" panose="02010609060101010101" pitchFamily="49" charset="-122"/>
                  </a:rPr>
                  <a:t>产学研融合加速中国新动能</a:t>
                </a:r>
              </a:p>
            </p:txBody>
          </p:sp>
          <p:sp>
            <p:nvSpPr>
              <p:cNvPr id="20" name="文本框 19"/>
              <p:cNvSpPr txBox="1"/>
              <p:nvPr/>
            </p:nvSpPr>
            <p:spPr>
              <a:xfrm>
                <a:off x="9688102" y="1221998"/>
                <a:ext cx="2075789" cy="215444"/>
              </a:xfrm>
              <a:prstGeom prst="rect">
                <a:avLst/>
              </a:prstGeom>
              <a:noFill/>
            </p:spPr>
            <p:txBody>
              <a:bodyPr wrap="square" lIns="0" tIns="0" rIns="0" bIns="0" rtlCol="0">
                <a:spAutoFit/>
              </a:bodyPr>
              <a:lstStyle/>
              <a:p>
                <a:pPr algn="dist"/>
                <a:r>
                  <a:rPr lang="zh-CN" sz="1400" b="1" spc="0" baseline="0" dirty="0">
                    <a:solidFill>
                      <a:schemeClr val="tx1"/>
                    </a:solidFill>
                    <a:uFillTx/>
                    <a:latin typeface="黑体" panose="02010609060101010101" pitchFamily="49" charset="-122"/>
                    <a:ea typeface="黑体" panose="02010609060101010101" pitchFamily="49" charset="-122"/>
                  </a:rPr>
                  <a:t>山东数字产业发展研究院</a:t>
                </a:r>
                <a:endParaRPr lang="zh-CN" altLang="en-US" sz="1400" b="1" spc="0" baseline="0" dirty="0">
                  <a:solidFill>
                    <a:schemeClr val="tx1"/>
                  </a:solidFill>
                  <a:uFillTx/>
                  <a:latin typeface="黑体" panose="02010609060101010101" pitchFamily="49" charset="-122"/>
                  <a:ea typeface="黑体" panose="02010609060101010101" pitchFamily="49" charset="-122"/>
                </a:endParaRPr>
              </a:p>
            </p:txBody>
          </p:sp>
        </p:grpSp>
        <p:pic>
          <p:nvPicPr>
            <p:cNvPr id="21" name="图片 20" descr="山东可信云信息技术研究院logo3"/>
            <p:cNvPicPr/>
            <p:nvPr/>
          </p:nvPicPr>
          <p:blipFill>
            <a:blip r:embed="rId6" cstate="print"/>
            <a:stretch>
              <a:fillRect/>
            </a:stretch>
          </p:blipFill>
          <p:spPr>
            <a:xfrm>
              <a:off x="9158815" y="1186456"/>
              <a:ext cx="468000" cy="468000"/>
            </a:xfrm>
            <a:prstGeom prst="rect">
              <a:avLst/>
            </a:prstGeom>
          </p:spPr>
        </p:pic>
      </p:gr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2.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timing>
    <p:tnLst>
      <p:par>
        <p:cTn id="1" dur="indefinite" restart="never" nodeType="tmRoot"/>
      </p:par>
    </p:tnLst>
  </p:timing>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slideLayout" Target="../slideLayouts/slideLayout12.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webp"/><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18.png"/><Relationship Id="rId5" Type="http://schemas.openxmlformats.org/officeDocument/2006/relationships/image" Target="../media/image16.wmf"/><Relationship Id="rId4" Type="http://schemas.openxmlformats.org/officeDocument/2006/relationships/oleObject" Target="../embeddings/oleObject6.bin"/></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ws\Desktop\PPT\bg1.jpgbg1"/>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rcRect/>
          <a:stretch>
            <a:fillRect/>
          </a:stretch>
        </p:blipFill>
        <p:spPr>
          <a:xfrm>
            <a:off x="0" y="318"/>
            <a:ext cx="12192000" cy="6860223"/>
          </a:xfrm>
          <a:prstGeom prst="rect">
            <a:avLst/>
          </a:prstGeom>
        </p:spPr>
      </p:pic>
      <p:sp>
        <p:nvSpPr>
          <p:cNvPr id="5" name="文本框 4"/>
          <p:cNvSpPr txBox="1"/>
          <p:nvPr/>
        </p:nvSpPr>
        <p:spPr>
          <a:xfrm>
            <a:off x="4844731" y="4937103"/>
            <a:ext cx="2502535" cy="1055370"/>
          </a:xfrm>
          <a:prstGeom prst="rect">
            <a:avLst/>
          </a:prstGeom>
          <a:noFill/>
          <a:effectLst>
            <a:outerShdw blurRad="50800" dist="50800" dir="5400000" algn="ctr" rotWithShape="0">
              <a:srgbClr val="105EC0">
                <a:alpha val="100000"/>
              </a:srgbClr>
            </a:outerShdw>
          </a:effectLst>
        </p:spPr>
        <p:txBody>
          <a:bodyPr wrap="none" lIns="0" tIns="0" rIns="0" bIns="0" rtlCol="0">
            <a:spAutoFit/>
          </a:bodyPr>
          <a:lstStyle/>
          <a:p>
            <a:pPr algn="ctr" fontAlgn="auto">
              <a:lnSpc>
                <a:spcPts val="4200"/>
              </a:lnSpc>
            </a:pPr>
            <a:r>
              <a:rPr lang="zh-CN" altLang="zh-CN" sz="2800" b="1" dirty="0">
                <a:solidFill>
                  <a:schemeClr val="bg1"/>
                </a:solidFill>
                <a:latin typeface="方正小标宋简体" panose="02010600010101010101" pitchFamily="65" charset="-122"/>
                <a:ea typeface="方正小标宋简体" panose="02010600010101010101" pitchFamily="65" charset="-122"/>
              </a:rPr>
              <a:t>数据产业推进处</a:t>
            </a:r>
          </a:p>
          <a:p>
            <a:pPr algn="ctr" fontAlgn="auto">
              <a:lnSpc>
                <a:spcPct val="120000"/>
              </a:lnSpc>
            </a:pPr>
            <a:r>
              <a:rPr lang="en-US" altLang="zh-CN" sz="2800" b="1" dirty="0">
                <a:solidFill>
                  <a:schemeClr val="bg1"/>
                </a:solidFill>
                <a:latin typeface="方正小标宋简体" panose="02010600010101010101" pitchFamily="65" charset="-122"/>
                <a:ea typeface="方正小标宋简体" panose="02010600010101010101" pitchFamily="65" charset="-122"/>
              </a:rPr>
              <a:t>2025</a:t>
            </a:r>
            <a:r>
              <a:rPr lang="zh-CN" altLang="en-US" sz="2800" b="1" dirty="0">
                <a:solidFill>
                  <a:schemeClr val="bg1"/>
                </a:solidFill>
                <a:latin typeface="方正小标宋简体" panose="02010600010101010101" pitchFamily="65" charset="-122"/>
                <a:ea typeface="方正小标宋简体" panose="02010600010101010101" pitchFamily="65" charset="-122"/>
              </a:rPr>
              <a:t>年</a:t>
            </a:r>
            <a:r>
              <a:rPr lang="en-US" altLang="zh-CN" sz="2800" b="1" dirty="0">
                <a:solidFill>
                  <a:schemeClr val="bg1"/>
                </a:solidFill>
                <a:latin typeface="方正小标宋简体" panose="02010600010101010101" pitchFamily="65" charset="-122"/>
                <a:ea typeface="方正小标宋简体" panose="02010600010101010101" pitchFamily="65" charset="-122"/>
              </a:rPr>
              <a:t>9</a:t>
            </a:r>
            <a:r>
              <a:rPr lang="zh-CN" altLang="en-US" sz="2800" b="1" dirty="0">
                <a:solidFill>
                  <a:schemeClr val="bg1"/>
                </a:solidFill>
                <a:latin typeface="方正小标宋简体" panose="02010600010101010101" pitchFamily="65" charset="-122"/>
                <a:ea typeface="方正小标宋简体" panose="02010600010101010101" pitchFamily="65" charset="-122"/>
              </a:rPr>
              <a:t>月</a:t>
            </a:r>
            <a:endParaRPr lang="zh-CN" altLang="zh-CN" sz="2800" b="1" dirty="0">
              <a:solidFill>
                <a:schemeClr val="bg1"/>
              </a:solidFill>
              <a:latin typeface="方正小标宋简体" panose="02010600010101010101" pitchFamily="65" charset="-122"/>
              <a:ea typeface="方正小标宋简体" panose="02010600010101010101" pitchFamily="65" charset="-122"/>
            </a:endParaRPr>
          </a:p>
        </p:txBody>
      </p:sp>
      <p:sp>
        <p:nvSpPr>
          <p:cNvPr id="6" name="文本框 135"/>
          <p:cNvSpPr txBox="1"/>
          <p:nvPr/>
        </p:nvSpPr>
        <p:spPr>
          <a:xfrm>
            <a:off x="643255" y="1351280"/>
            <a:ext cx="10905490" cy="3239770"/>
          </a:xfrm>
          <a:prstGeom prst="rect">
            <a:avLst/>
          </a:prstGeom>
          <a:noFill/>
          <a:ln w="9525">
            <a:noFill/>
          </a:ln>
        </p:spPr>
        <p:txBody>
          <a:bodyPr wrap="square" lIns="0" tIns="0" rIns="0" bIns="0">
            <a:no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30000"/>
              </a:lnSpc>
              <a:buNone/>
            </a:pPr>
            <a:r>
              <a:rPr lang="zh-CN" altLang="en-US" sz="5400" b="1" dirty="0">
                <a:solidFill>
                  <a:schemeClr val="bg1"/>
                </a:solidFill>
                <a:latin typeface="方正小标宋简体" panose="02010600010101010101" pitchFamily="65" charset="-122"/>
                <a:ea typeface="方正小标宋简体" panose="02010600010101010101" pitchFamily="65" charset="-122"/>
                <a:sym typeface="+mn-ea"/>
              </a:rPr>
              <a:t>让</a:t>
            </a:r>
            <a:r>
              <a:rPr lang="en-US" altLang="zh-CN" sz="5400" b="1" dirty="0">
                <a:solidFill>
                  <a:schemeClr val="bg1"/>
                </a:solidFill>
                <a:latin typeface="方正小标宋简体" panose="02010600010101010101" pitchFamily="65" charset="-122"/>
                <a:ea typeface="方正小标宋简体" panose="02010600010101010101" pitchFamily="65" charset="-122"/>
                <a:sym typeface="+mn-ea"/>
              </a:rPr>
              <a:t>AI</a:t>
            </a:r>
            <a:r>
              <a:rPr lang="zh-CN" altLang="en-US" sz="5400" b="1" dirty="0">
                <a:solidFill>
                  <a:schemeClr val="bg1"/>
                </a:solidFill>
                <a:latin typeface="方正小标宋简体" panose="02010600010101010101" pitchFamily="65" charset="-122"/>
                <a:ea typeface="方正小标宋简体" panose="02010600010101010101" pitchFamily="65" charset="-122"/>
                <a:sym typeface="+mn-ea"/>
              </a:rPr>
              <a:t>大模型</a:t>
            </a:r>
            <a:r>
              <a:rPr lang="en-US" altLang="zh-CN" sz="54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5400" b="1" dirty="0">
                <a:solidFill>
                  <a:schemeClr val="bg1"/>
                </a:solidFill>
                <a:latin typeface="方正小标宋简体" panose="02010600010101010101" pitchFamily="65" charset="-122"/>
                <a:ea typeface="方正小标宋简体" panose="02010600010101010101" pitchFamily="65" charset="-122"/>
                <a:sym typeface="+mn-ea"/>
              </a:rPr>
              <a:t>拥抱</a:t>
            </a:r>
            <a:r>
              <a:rPr lang="en-US" altLang="zh-CN" sz="54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5400" b="1" dirty="0">
                <a:solidFill>
                  <a:schemeClr val="bg1"/>
                </a:solidFill>
                <a:latin typeface="方正小标宋简体" panose="02010600010101010101" pitchFamily="65" charset="-122"/>
                <a:ea typeface="方正小标宋简体" panose="02010600010101010101" pitchFamily="65" charset="-122"/>
                <a:sym typeface="+mn-ea"/>
              </a:rPr>
              <a:t>千行百业</a:t>
            </a:r>
          </a:p>
          <a:p>
            <a:pPr marL="0" indent="0" algn="ctr">
              <a:lnSpc>
                <a:spcPct val="130000"/>
              </a:lnSpc>
              <a:buNone/>
            </a:pPr>
            <a:r>
              <a:rPr lang="en-US" altLang="zh-CN" sz="40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3200" b="1" dirty="0">
                <a:solidFill>
                  <a:schemeClr val="bg1"/>
                </a:solidFill>
                <a:latin typeface="方正小标宋简体" panose="02010600010101010101" pitchFamily="65" charset="-122"/>
                <a:ea typeface="方正小标宋简体" panose="02010600010101010101" pitchFamily="65" charset="-122"/>
                <a:sym typeface="+mn-ea"/>
              </a:rPr>
              <a:t>解读《山东省省级</a:t>
            </a:r>
            <a:r>
              <a:rPr lang="en-US" altLang="zh-CN" sz="32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3200" b="1" dirty="0">
                <a:solidFill>
                  <a:schemeClr val="bg1"/>
                </a:solidFill>
                <a:latin typeface="方正小标宋简体" panose="02010600010101010101" pitchFamily="65" charset="-122"/>
                <a:ea typeface="方正小标宋简体" panose="02010600010101010101" pitchFamily="65" charset="-122"/>
                <a:sym typeface="+mn-ea"/>
              </a:rPr>
              <a:t>模型券</a:t>
            </a:r>
            <a:r>
              <a:rPr lang="en-US" altLang="zh-CN" sz="32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3200" b="1" dirty="0">
                <a:solidFill>
                  <a:schemeClr val="bg1"/>
                </a:solidFill>
                <a:latin typeface="方正小标宋简体" panose="02010600010101010101" pitchFamily="65" charset="-122"/>
                <a:ea typeface="方正小标宋简体" panose="02010600010101010101" pitchFamily="65" charset="-122"/>
                <a:sym typeface="+mn-ea"/>
              </a:rPr>
              <a:t>奖补资金管理办法及实施细则》和《山东省省级</a:t>
            </a:r>
            <a:r>
              <a:rPr lang="en-US" altLang="zh-CN" sz="32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3200" b="1" dirty="0">
                <a:solidFill>
                  <a:schemeClr val="bg1"/>
                </a:solidFill>
                <a:latin typeface="方正小标宋简体" panose="02010600010101010101" pitchFamily="65" charset="-122"/>
                <a:ea typeface="方正小标宋简体" panose="02010600010101010101" pitchFamily="65" charset="-122"/>
                <a:sym typeface="+mn-ea"/>
              </a:rPr>
              <a:t>语料券</a:t>
            </a:r>
            <a:r>
              <a:rPr lang="en-US" altLang="zh-CN" sz="3200" b="1" dirty="0">
                <a:solidFill>
                  <a:schemeClr val="bg1"/>
                </a:solidFill>
                <a:latin typeface="方正小标宋简体" panose="02010600010101010101" pitchFamily="65" charset="-122"/>
                <a:ea typeface="方正小标宋简体" panose="02010600010101010101" pitchFamily="65" charset="-122"/>
                <a:sym typeface="+mn-ea"/>
              </a:rPr>
              <a:t>”</a:t>
            </a:r>
            <a:r>
              <a:rPr lang="zh-CN" altLang="en-US" sz="3200" b="1" dirty="0">
                <a:solidFill>
                  <a:schemeClr val="bg1"/>
                </a:solidFill>
                <a:latin typeface="方正小标宋简体" panose="02010600010101010101" pitchFamily="65" charset="-122"/>
                <a:ea typeface="方正小标宋简体" panose="02010600010101010101" pitchFamily="65" charset="-122"/>
                <a:sym typeface="+mn-ea"/>
              </a:rPr>
              <a:t>奖补资金管理办法及实施细则》</a:t>
            </a:r>
          </a:p>
        </p:txBody>
      </p:sp>
      <p:pic>
        <p:nvPicPr>
          <p:cNvPr id="8" name="图片 7" descr="文本&#10;&#10;描述已自动生成"/>
          <p:cNvPicPr>
            <a:picLocks noChangeAspect="1"/>
          </p:cNvPicPr>
          <p:nvPr/>
        </p:nvPicPr>
        <p:blipFill>
          <a:blip r:embed="rId5"/>
          <a:stretch>
            <a:fillRect/>
          </a:stretch>
        </p:blipFill>
        <p:spPr>
          <a:xfrm>
            <a:off x="8520663" y="-656773"/>
            <a:ext cx="3427334" cy="506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制定省级奖补资金管理办法及实施细则</a:t>
            </a:r>
          </a:p>
        </p:txBody>
      </p:sp>
      <p:sp>
        <p:nvSpPr>
          <p:cNvPr id="10" name="文本框 9"/>
          <p:cNvSpPr txBox="1"/>
          <p:nvPr/>
        </p:nvSpPr>
        <p:spPr>
          <a:xfrm>
            <a:off x="893445" y="755015"/>
            <a:ext cx="9425305" cy="1323975"/>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
        <p:nvSpPr>
          <p:cNvPr id="11" name="文本框 10"/>
          <p:cNvSpPr txBox="1"/>
          <p:nvPr/>
        </p:nvSpPr>
        <p:spPr>
          <a:xfrm>
            <a:off x="1292860" y="755015"/>
            <a:ext cx="8841740" cy="1370965"/>
          </a:xfrm>
          <a:prstGeom prst="rect">
            <a:avLst/>
          </a:prstGeom>
        </p:spPr>
        <p:txBody>
          <a:bodyPr wrap="square">
            <a:spAutoFit/>
          </a:bodyPr>
          <a:lstStyle/>
          <a:p>
            <a:pPr algn="l" fontAlgn="auto">
              <a:lnSpc>
                <a:spcPct val="130000"/>
              </a:lnSpc>
            </a:pPr>
            <a:r>
              <a:rPr lang="zh-CN" altLang="en-US" sz="1600" b="0" i="0" dirty="0">
                <a:solidFill>
                  <a:srgbClr val="000000"/>
                </a:solidFill>
                <a:latin typeface="微软雅黑" panose="020B0503020204020204" charset="-122"/>
                <a:ea typeface="微软雅黑" panose="020B0503020204020204" charset="-122"/>
              </a:rPr>
              <a:t>为贯彻落实省政府《关于支持人工智能全产业链创新发展的若干政策措施》（鲁政办字〔</a:t>
            </a:r>
            <a:r>
              <a:rPr lang="en-US" altLang="zh-CN" sz="1600" b="0" i="0" dirty="0">
                <a:solidFill>
                  <a:srgbClr val="000000"/>
                </a:solidFill>
                <a:latin typeface="微软雅黑" panose="020B0503020204020204" charset="-122"/>
                <a:ea typeface="微软雅黑" panose="020B0503020204020204" charset="-122"/>
              </a:rPr>
              <a:t>2025</a:t>
            </a:r>
            <a:r>
              <a:rPr lang="zh-CN" altLang="en-US" sz="1600" b="0" i="0" dirty="0">
                <a:solidFill>
                  <a:srgbClr val="000000"/>
                </a:solidFill>
                <a:latin typeface="微软雅黑" panose="020B0503020204020204" charset="-122"/>
                <a:ea typeface="微软雅黑" panose="020B0503020204020204" charset="-122"/>
              </a:rPr>
              <a:t>〕</a:t>
            </a:r>
            <a:r>
              <a:rPr lang="en-US" altLang="zh-CN" sz="1600" b="0" i="0" dirty="0">
                <a:solidFill>
                  <a:srgbClr val="000000"/>
                </a:solidFill>
                <a:latin typeface="微软雅黑" panose="020B0503020204020204" charset="-122"/>
                <a:ea typeface="微软雅黑" panose="020B0503020204020204" charset="-122"/>
              </a:rPr>
              <a:t>49</a:t>
            </a:r>
            <a:r>
              <a:rPr lang="zh-CN" altLang="en-US" sz="1600" b="0" i="0" dirty="0">
                <a:solidFill>
                  <a:srgbClr val="000000"/>
                </a:solidFill>
                <a:latin typeface="微软雅黑" panose="020B0503020204020204" charset="-122"/>
                <a:ea typeface="微软雅黑" panose="020B0503020204020204" charset="-122"/>
              </a:rPr>
              <a:t>号）有关要求，加快我省人工智能大模型的研发和应用，推动人工智能产业高质量发展。山东省工业和信息化厅、山东省财政厅于</a:t>
            </a:r>
            <a:r>
              <a:rPr lang="en-US" altLang="zh-CN" sz="1600" b="0" i="0" dirty="0">
                <a:solidFill>
                  <a:srgbClr val="000000"/>
                </a:solidFill>
                <a:latin typeface="微软雅黑" panose="020B0503020204020204" charset="-122"/>
                <a:ea typeface="微软雅黑" panose="020B0503020204020204" charset="-122"/>
              </a:rPr>
              <a:t>8</a:t>
            </a:r>
            <a:r>
              <a:rPr lang="zh-CN" altLang="en-US" sz="1600" b="0" i="0" dirty="0">
                <a:solidFill>
                  <a:srgbClr val="000000"/>
                </a:solidFill>
                <a:latin typeface="微软雅黑" panose="020B0503020204020204" charset="-122"/>
                <a:ea typeface="微软雅黑" panose="020B0503020204020204" charset="-122"/>
              </a:rPr>
              <a:t>月</a:t>
            </a:r>
            <a:r>
              <a:rPr lang="en-US" altLang="zh-CN" sz="1600" b="0" i="0" dirty="0">
                <a:solidFill>
                  <a:srgbClr val="000000"/>
                </a:solidFill>
                <a:latin typeface="微软雅黑" panose="020B0503020204020204" charset="-122"/>
                <a:ea typeface="微软雅黑" panose="020B0503020204020204" charset="-122"/>
              </a:rPr>
              <a:t>29</a:t>
            </a:r>
            <a:r>
              <a:rPr lang="zh-CN" altLang="en-US" sz="1600" b="0" i="0" dirty="0">
                <a:solidFill>
                  <a:srgbClr val="000000"/>
                </a:solidFill>
                <a:latin typeface="微软雅黑" panose="020B0503020204020204" charset="-122"/>
                <a:ea typeface="微软雅黑" panose="020B0503020204020204" charset="-122"/>
              </a:rPr>
              <a:t>日印发</a:t>
            </a:r>
            <a:r>
              <a:rPr lang="zh-CN" altLang="en-US" sz="1600" b="0" i="0" dirty="0">
                <a:solidFill>
                  <a:schemeClr val="accent1">
                    <a:lumMod val="75000"/>
                  </a:schemeClr>
                </a:solidFill>
                <a:latin typeface="微软雅黑" panose="020B0503020204020204" charset="-122"/>
                <a:ea typeface="微软雅黑" panose="020B0503020204020204" charset="-122"/>
              </a:rPr>
              <a:t>《山东省省级</a:t>
            </a:r>
            <a:r>
              <a:rPr lang="en-US" altLang="zh-CN" sz="1600" b="0" i="0" dirty="0">
                <a:solidFill>
                  <a:schemeClr val="accent1">
                    <a:lumMod val="75000"/>
                  </a:schemeClr>
                </a:solidFill>
                <a:latin typeface="微软雅黑" panose="020B0503020204020204" charset="-122"/>
                <a:ea typeface="微软雅黑" panose="020B0503020204020204" charset="-122"/>
              </a:rPr>
              <a:t>“</a:t>
            </a:r>
            <a:r>
              <a:rPr lang="zh-CN" altLang="en-US" sz="1600" b="0" i="0" dirty="0">
                <a:solidFill>
                  <a:schemeClr val="accent1">
                    <a:lumMod val="75000"/>
                  </a:schemeClr>
                </a:solidFill>
                <a:latin typeface="微软雅黑" panose="020B0503020204020204" charset="-122"/>
                <a:ea typeface="微软雅黑" panose="020B0503020204020204" charset="-122"/>
              </a:rPr>
              <a:t>模型券</a:t>
            </a:r>
            <a:r>
              <a:rPr lang="en-US" altLang="zh-CN" sz="1600" b="0" i="0" dirty="0">
                <a:solidFill>
                  <a:schemeClr val="accent1">
                    <a:lumMod val="75000"/>
                  </a:schemeClr>
                </a:solidFill>
                <a:latin typeface="微软雅黑" panose="020B0503020204020204" charset="-122"/>
                <a:ea typeface="微软雅黑" panose="020B0503020204020204" charset="-122"/>
              </a:rPr>
              <a:t>”</a:t>
            </a:r>
            <a:r>
              <a:rPr lang="zh-CN" altLang="en-US" sz="1600" b="0" i="0" dirty="0">
                <a:solidFill>
                  <a:schemeClr val="accent1">
                    <a:lumMod val="75000"/>
                  </a:schemeClr>
                </a:solidFill>
                <a:latin typeface="微软雅黑" panose="020B0503020204020204" charset="-122"/>
                <a:ea typeface="微软雅黑" panose="020B0503020204020204" charset="-122"/>
              </a:rPr>
              <a:t>奖补资金管理办法及实施细则》</a:t>
            </a:r>
            <a:r>
              <a:rPr lang="zh-CN" altLang="en-US" sz="1600" b="0" i="0" dirty="0">
                <a:solidFill>
                  <a:schemeClr val="tx1"/>
                </a:solidFill>
                <a:latin typeface="微软雅黑" panose="020B0503020204020204" charset="-122"/>
                <a:ea typeface="微软雅黑" panose="020B0503020204020204" charset="-122"/>
              </a:rPr>
              <a:t>和</a:t>
            </a:r>
            <a:r>
              <a:rPr lang="zh-CN" altLang="en-US" sz="1600" b="0" i="0" dirty="0">
                <a:solidFill>
                  <a:schemeClr val="accent1">
                    <a:lumMod val="75000"/>
                  </a:schemeClr>
                </a:solidFill>
                <a:latin typeface="微软雅黑" panose="020B0503020204020204" charset="-122"/>
                <a:ea typeface="微软雅黑" panose="020B0503020204020204" charset="-122"/>
              </a:rPr>
              <a:t>《</a:t>
            </a:r>
            <a:r>
              <a:rPr lang="zh-CN" altLang="en-US" sz="1600" dirty="0">
                <a:solidFill>
                  <a:schemeClr val="accent1">
                    <a:lumMod val="75000"/>
                  </a:schemeClr>
                </a:solidFill>
                <a:latin typeface="微软雅黑" panose="020B0503020204020204" charset="-122"/>
                <a:ea typeface="微软雅黑" panose="020B0503020204020204" charset="-122"/>
                <a:sym typeface="+mn-ea"/>
              </a:rPr>
              <a:t>山东省省级</a:t>
            </a:r>
            <a:r>
              <a:rPr lang="en-US" altLang="zh-CN" sz="1600" dirty="0">
                <a:solidFill>
                  <a:schemeClr val="accent1">
                    <a:lumMod val="75000"/>
                  </a:schemeClr>
                </a:solidFill>
                <a:latin typeface="微软雅黑" panose="020B0503020204020204" charset="-122"/>
                <a:ea typeface="微软雅黑" panose="020B0503020204020204" charset="-122"/>
                <a:sym typeface="+mn-ea"/>
              </a:rPr>
              <a:t>“</a:t>
            </a:r>
            <a:r>
              <a:rPr lang="zh-CN" altLang="en-US" sz="1600" dirty="0">
                <a:solidFill>
                  <a:schemeClr val="accent1">
                    <a:lumMod val="75000"/>
                  </a:schemeClr>
                </a:solidFill>
                <a:latin typeface="微软雅黑" panose="020B0503020204020204" charset="-122"/>
                <a:ea typeface="微软雅黑" panose="020B0503020204020204" charset="-122"/>
                <a:sym typeface="+mn-ea"/>
              </a:rPr>
              <a:t>语料券</a:t>
            </a:r>
            <a:r>
              <a:rPr lang="en-US" altLang="zh-CN" sz="1600" dirty="0">
                <a:solidFill>
                  <a:schemeClr val="accent1">
                    <a:lumMod val="75000"/>
                  </a:schemeClr>
                </a:solidFill>
                <a:latin typeface="微软雅黑" panose="020B0503020204020204" charset="-122"/>
                <a:ea typeface="微软雅黑" panose="020B0503020204020204" charset="-122"/>
                <a:sym typeface="+mn-ea"/>
              </a:rPr>
              <a:t>”</a:t>
            </a:r>
            <a:r>
              <a:rPr lang="zh-CN" altLang="en-US" sz="1600" dirty="0">
                <a:solidFill>
                  <a:schemeClr val="accent1">
                    <a:lumMod val="75000"/>
                  </a:schemeClr>
                </a:solidFill>
                <a:latin typeface="微软雅黑" panose="020B0503020204020204" charset="-122"/>
                <a:ea typeface="微软雅黑" panose="020B0503020204020204" charset="-122"/>
                <a:sym typeface="+mn-ea"/>
              </a:rPr>
              <a:t>奖补资金管理办法及实施细则</a:t>
            </a:r>
            <a:r>
              <a:rPr lang="zh-CN" altLang="en-US" sz="1600" b="0" i="0" dirty="0">
                <a:solidFill>
                  <a:schemeClr val="accent1">
                    <a:lumMod val="75000"/>
                  </a:schemeClr>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a:t>
            </a:r>
          </a:p>
        </p:txBody>
      </p:sp>
      <p:pic>
        <p:nvPicPr>
          <p:cNvPr id="12" name="图片 11"/>
          <p:cNvPicPr>
            <a:picLocks noChangeAspect="1"/>
          </p:cNvPicPr>
          <p:nvPr/>
        </p:nvPicPr>
        <p:blipFill>
          <a:blip r:embed="rId2"/>
          <a:stretch>
            <a:fillRect/>
          </a:stretch>
        </p:blipFill>
        <p:spPr>
          <a:xfrm>
            <a:off x="2084705" y="2354580"/>
            <a:ext cx="2955290" cy="4202430"/>
          </a:xfrm>
          <a:prstGeom prst="rect">
            <a:avLst/>
          </a:prstGeom>
          <a:ln>
            <a:solidFill>
              <a:schemeClr val="bg1">
                <a:lumMod val="75000"/>
              </a:schemeClr>
            </a:solidFill>
          </a:ln>
        </p:spPr>
      </p:pic>
      <p:pic>
        <p:nvPicPr>
          <p:cNvPr id="3" name="图片 2"/>
          <p:cNvPicPr>
            <a:picLocks noChangeAspect="1"/>
          </p:cNvPicPr>
          <p:nvPr/>
        </p:nvPicPr>
        <p:blipFill>
          <a:blip r:embed="rId3"/>
          <a:stretch>
            <a:fillRect/>
          </a:stretch>
        </p:blipFill>
        <p:spPr>
          <a:xfrm>
            <a:off x="6230620" y="2354580"/>
            <a:ext cx="2995295" cy="4230370"/>
          </a:xfrm>
          <a:prstGeom prst="rect">
            <a:avLst/>
          </a:prstGeom>
          <a:ln>
            <a:solidFill>
              <a:schemeClr val="bg1">
                <a:lumMod val="75000"/>
              </a:schemeClr>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模型券</a:t>
            </a:r>
            <a:r>
              <a:rPr lang="en-US" altLang="zh-CN">
                <a:sym typeface="+mn-ea"/>
              </a:rPr>
              <a:t>”</a:t>
            </a:r>
            <a:r>
              <a:rPr lang="zh-CN" altLang="en-US">
                <a:sym typeface="+mn-ea"/>
              </a:rPr>
              <a:t>核心解读</a:t>
            </a:r>
          </a:p>
        </p:txBody>
      </p:sp>
      <p:sp>
        <p:nvSpPr>
          <p:cNvPr id="10" name="文本框 9"/>
          <p:cNvSpPr txBox="1"/>
          <p:nvPr/>
        </p:nvSpPr>
        <p:spPr>
          <a:xfrm>
            <a:off x="1332865" y="876935"/>
            <a:ext cx="383730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核心概念：什么是</a:t>
            </a:r>
            <a:r>
              <a:rPr kumimoji="0" lang="en-US" altLang="zh-CN" sz="1800" b="1" i="0" u="none" strike="noStrike" kern="1200" cap="none" spc="0" normalizeH="0" baseline="0" noProof="0" dirty="0">
                <a:ln>
                  <a:noFill/>
                </a:ln>
                <a:solidFill>
                  <a:srgbClr val="0F8287"/>
                </a:solidFill>
                <a:effectLst/>
                <a:uLnTx/>
                <a:uFillTx/>
                <a:latin typeface="+mn-ea"/>
                <a:cs typeface="+mn-cs"/>
              </a:rPr>
              <a:t>“</a:t>
            </a:r>
            <a:r>
              <a:rPr kumimoji="0" lang="zh-CN" altLang="en-US" sz="1800" b="1" i="0" u="none" strike="noStrike" kern="1200" cap="none" spc="0" normalizeH="0" baseline="0" noProof="0" dirty="0">
                <a:ln>
                  <a:noFill/>
                </a:ln>
                <a:solidFill>
                  <a:srgbClr val="0F8287"/>
                </a:solidFill>
                <a:effectLst/>
                <a:uLnTx/>
                <a:uFillTx/>
                <a:latin typeface="+mn-ea"/>
                <a:cs typeface="+mn-cs"/>
              </a:rPr>
              <a:t>支持的大模型</a:t>
            </a:r>
            <a:r>
              <a:rPr kumimoji="0" lang="en-US" altLang="zh-CN" sz="1800" b="1" i="0" u="none" strike="noStrike" kern="1200" cap="none" spc="0" normalizeH="0" baseline="0" noProof="0" dirty="0">
                <a:ln>
                  <a:noFill/>
                </a:ln>
                <a:solidFill>
                  <a:srgbClr val="0F8287"/>
                </a:solidFill>
                <a:effectLst/>
                <a:uLnTx/>
                <a:uFillTx/>
                <a:latin typeface="+mn-ea"/>
                <a:cs typeface="+mn-cs"/>
              </a:rPr>
              <a:t>”</a:t>
            </a:r>
          </a:p>
        </p:txBody>
      </p:sp>
      <p:sp>
        <p:nvSpPr>
          <p:cNvPr id="11" name="文本框 10"/>
          <p:cNvSpPr txBox="1"/>
          <p:nvPr/>
        </p:nvSpPr>
        <p:spPr>
          <a:xfrm>
            <a:off x="569595" y="1511935"/>
            <a:ext cx="5807075" cy="1568450"/>
          </a:xfrm>
          <a:prstGeom prst="rect">
            <a:avLst/>
          </a:prstGeom>
        </p:spPr>
        <p:txBody>
          <a:bodyPr wrap="square">
            <a:spAutoFit/>
          </a:bodyPr>
          <a:lstStyle/>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领域范围：科技、产业、政务、民生等行业</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应用领域</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核心要求：已通过第三方专业评测、已落地应用</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类型包括：基础通用大模型、垂直领域行业大模型（语言、视觉、多模态、基础科学类）</a:t>
            </a:r>
          </a:p>
        </p:txBody>
      </p:sp>
      <p:sp>
        <p:nvSpPr>
          <p:cNvPr id="14" name="文本框 13"/>
          <p:cNvSpPr txBox="1"/>
          <p:nvPr/>
        </p:nvSpPr>
        <p:spPr>
          <a:xfrm>
            <a:off x="368935" y="3829685"/>
            <a:ext cx="1600200" cy="276860"/>
          </a:xfrm>
          <a:prstGeom prst="rect">
            <a:avLst/>
          </a:prstGeom>
          <a:noFill/>
        </p:spPr>
        <p:txBody>
          <a:bodyPr wrap="none" lIns="0" tIns="0" rIns="0" bIns="0">
            <a:spAutoFit/>
          </a:bodyPr>
          <a:lstStyle/>
          <a:p>
            <a:pPr algn="l"/>
            <a:r>
              <a:rPr lang="zh-CN" altLang="en-US" b="1" dirty="0">
                <a:solidFill>
                  <a:srgbClr val="0F8287"/>
                </a:solidFill>
                <a:latin typeface="+mn-ea"/>
              </a:rPr>
              <a:t>基础通用大模型</a:t>
            </a:r>
          </a:p>
        </p:txBody>
      </p:sp>
      <p:sp>
        <p:nvSpPr>
          <p:cNvPr id="15" name="文本框 14"/>
          <p:cNvSpPr txBox="1"/>
          <p:nvPr/>
        </p:nvSpPr>
        <p:spPr>
          <a:xfrm>
            <a:off x="236220" y="4247515"/>
            <a:ext cx="3759200" cy="2089150"/>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1600" dirty="0"/>
              <a:t>         着眼未来趋势和技术前沿，布局</a:t>
            </a:r>
            <a:r>
              <a:rPr lang="en-US" altLang="zh-CN" sz="1600" b="1" dirty="0">
                <a:solidFill>
                  <a:schemeClr val="accent6"/>
                </a:solidFill>
              </a:rPr>
              <a:t>参数量大</a:t>
            </a:r>
            <a:r>
              <a:rPr lang="en-US" altLang="zh-CN" sz="1600" dirty="0"/>
              <a:t>、</a:t>
            </a:r>
            <a:r>
              <a:rPr lang="en-US" altLang="zh-CN" sz="1600" b="1" dirty="0">
                <a:solidFill>
                  <a:schemeClr val="accent6"/>
                </a:solidFill>
              </a:rPr>
              <a:t>结构复杂</a:t>
            </a:r>
            <a:r>
              <a:rPr lang="en-US" altLang="zh-CN" sz="1600" dirty="0"/>
              <a:t>、</a:t>
            </a:r>
            <a:r>
              <a:rPr lang="en-US" altLang="zh-CN" sz="1600" b="1" dirty="0">
                <a:solidFill>
                  <a:schemeClr val="accent6"/>
                </a:solidFill>
              </a:rPr>
              <a:t>处理力强</a:t>
            </a:r>
            <a:r>
              <a:rPr lang="en-US" altLang="zh-CN" sz="1600" dirty="0"/>
              <a:t>的通用大模型产品，加强文本、图片、音频、视频以及多模态的生成式、判别式大模型研发，为行业级、场景级大模型产品研发提供</a:t>
            </a:r>
            <a:r>
              <a:rPr lang="en-US" altLang="zh-CN" sz="1600" b="1" dirty="0">
                <a:solidFill>
                  <a:schemeClr val="accent6"/>
                </a:solidFill>
              </a:rPr>
              <a:t>适配灵活、稳定性高的底座支撑</a:t>
            </a:r>
            <a:r>
              <a:rPr lang="en-US" altLang="zh-CN" sz="1600" dirty="0"/>
              <a:t>。</a:t>
            </a:r>
          </a:p>
        </p:txBody>
      </p:sp>
      <p:sp>
        <p:nvSpPr>
          <p:cNvPr id="17" name="文本框 16"/>
          <p:cNvSpPr txBox="1"/>
          <p:nvPr/>
        </p:nvSpPr>
        <p:spPr>
          <a:xfrm>
            <a:off x="4193540" y="4247515"/>
            <a:ext cx="4011295" cy="2089785"/>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1600" dirty="0"/>
              <a:t>         聚焦我省重点特色行业和标志性产业链，深挖数字化转型需求，加速垂直细分领域数据训练、优化，加快</a:t>
            </a:r>
            <a:r>
              <a:rPr lang="en-US" altLang="zh-CN" sz="1600" b="1" dirty="0">
                <a:solidFill>
                  <a:schemeClr val="accent6"/>
                </a:solidFill>
              </a:rPr>
              <a:t>产业发展、民生服务、社会治理</a:t>
            </a:r>
            <a:r>
              <a:rPr lang="en-US" altLang="zh-CN" sz="1600" dirty="0"/>
              <a:t>等领域大模型开发，建立</a:t>
            </a:r>
            <a:r>
              <a:rPr lang="en-US" altLang="zh-CN" sz="1600" b="1" dirty="0">
                <a:solidFill>
                  <a:schemeClr val="accent6"/>
                </a:solidFill>
              </a:rPr>
              <a:t>门类齐全、专业度高、落地性强</a:t>
            </a:r>
            <a:r>
              <a:rPr lang="en-US" altLang="zh-CN" sz="1600" dirty="0"/>
              <a:t>的行业级大模型体系。</a:t>
            </a:r>
          </a:p>
        </p:txBody>
      </p:sp>
      <p:sp>
        <p:nvSpPr>
          <p:cNvPr id="18" name="文本框 17"/>
          <p:cNvSpPr txBox="1"/>
          <p:nvPr/>
        </p:nvSpPr>
        <p:spPr>
          <a:xfrm>
            <a:off x="4319270" y="3829685"/>
            <a:ext cx="2057400" cy="276860"/>
          </a:xfrm>
          <a:prstGeom prst="rect">
            <a:avLst/>
          </a:prstGeom>
          <a:noFill/>
        </p:spPr>
        <p:txBody>
          <a:bodyPr wrap="none" lIns="0" tIns="0" rIns="0" bIns="0">
            <a:spAutoFit/>
          </a:bodyPr>
          <a:lstStyle/>
          <a:p>
            <a:pPr algn="l"/>
            <a:r>
              <a:rPr lang="zh-CN" altLang="en-US" b="1" dirty="0">
                <a:solidFill>
                  <a:srgbClr val="0F8287"/>
                </a:solidFill>
                <a:latin typeface="+mn-ea"/>
              </a:rPr>
              <a:t>垂直领域行业大模型</a:t>
            </a:r>
          </a:p>
        </p:txBody>
      </p:sp>
      <p:pic>
        <p:nvPicPr>
          <p:cNvPr id="19" name="图片 18"/>
          <p:cNvPicPr>
            <a:picLocks noChangeAspect="1"/>
          </p:cNvPicPr>
          <p:nvPr/>
        </p:nvPicPr>
        <p:blipFill>
          <a:blip r:embed="rId2"/>
          <a:stretch>
            <a:fillRect/>
          </a:stretch>
        </p:blipFill>
        <p:spPr>
          <a:xfrm>
            <a:off x="7048500" y="744855"/>
            <a:ext cx="4473575" cy="337693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模型券</a:t>
            </a:r>
            <a:r>
              <a:rPr lang="en-US" altLang="zh-CN">
                <a:sym typeface="+mn-ea"/>
              </a:rPr>
              <a:t>”</a:t>
            </a:r>
            <a:r>
              <a:rPr lang="zh-CN" altLang="en-US">
                <a:sym typeface="+mn-ea"/>
              </a:rPr>
              <a:t>核心解读</a:t>
            </a:r>
          </a:p>
        </p:txBody>
      </p:sp>
      <p:sp>
        <p:nvSpPr>
          <p:cNvPr id="9" name="文本框 8"/>
          <p:cNvSpPr txBox="1"/>
          <p:nvPr>
            <p:custDataLst>
              <p:tags r:id="rId1"/>
            </p:custDataLst>
          </p:nvPr>
        </p:nvSpPr>
        <p:spPr>
          <a:xfrm>
            <a:off x="1257300" y="1265555"/>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单位要求</a:t>
            </a:r>
          </a:p>
        </p:txBody>
      </p:sp>
      <p:sp>
        <p:nvSpPr>
          <p:cNvPr id="5" name="文本框 4"/>
          <p:cNvSpPr txBox="1"/>
          <p:nvPr>
            <p:custDataLst>
              <p:tags r:id="rId2"/>
            </p:custDataLst>
          </p:nvPr>
        </p:nvSpPr>
        <p:spPr>
          <a:xfrm>
            <a:off x="1106170" y="1737995"/>
            <a:ext cx="4185285" cy="3415030"/>
          </a:xfrm>
          <a:prstGeom prst="rect">
            <a:avLst/>
          </a:prstGeom>
        </p:spPr>
        <p:txBody>
          <a:bodyPr wrap="square">
            <a:spAutoFit/>
          </a:bodyPr>
          <a:lstStyle/>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具有独立承担民事责任能力的企事业单位，经营状态正常、近三年内无严重失信记录，符合财政涉企资金</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绿色门槛</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制度要求；</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具备在大模型领域开展技术创新的相关科研能力，以及模型训练、优化或场景应用落地所需的专业人才队伍；</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是所申报行业大模型的权属单位；</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同一申报主体同一年度原则上最多申报</a:t>
            </a:r>
            <a:r>
              <a:rPr lang="en-US" altLang="zh-CN" sz="1600" b="0" i="0" dirty="0">
                <a:solidFill>
                  <a:srgbClr val="000000"/>
                </a:solidFill>
                <a:latin typeface="微软雅黑" panose="020B0503020204020204" charset="-122"/>
                <a:ea typeface="微软雅黑" panose="020B0503020204020204" charset="-122"/>
              </a:rPr>
              <a:t>2</a:t>
            </a:r>
            <a:r>
              <a:rPr lang="zh-CN" altLang="en-US" sz="1600" b="0" i="0" dirty="0">
                <a:solidFill>
                  <a:srgbClr val="000000"/>
                </a:solidFill>
                <a:latin typeface="微软雅黑" panose="020B0503020204020204" charset="-122"/>
                <a:ea typeface="微软雅黑" panose="020B0503020204020204" charset="-122"/>
              </a:rPr>
              <a:t>个项目。</a:t>
            </a:r>
          </a:p>
        </p:txBody>
      </p:sp>
      <p:sp>
        <p:nvSpPr>
          <p:cNvPr id="6" name="文本框 5"/>
          <p:cNvSpPr txBox="1"/>
          <p:nvPr>
            <p:custDataLst>
              <p:tags r:id="rId3"/>
            </p:custDataLst>
          </p:nvPr>
        </p:nvSpPr>
        <p:spPr>
          <a:xfrm>
            <a:off x="7311390" y="1224915"/>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项目要求</a:t>
            </a:r>
          </a:p>
        </p:txBody>
      </p:sp>
      <p:sp>
        <p:nvSpPr>
          <p:cNvPr id="8" name="文本框 7"/>
          <p:cNvSpPr txBox="1"/>
          <p:nvPr>
            <p:custDataLst>
              <p:tags r:id="rId4"/>
            </p:custDataLst>
          </p:nvPr>
        </p:nvSpPr>
        <p:spPr>
          <a:xfrm>
            <a:off x="6588760" y="1737995"/>
            <a:ext cx="4828540" cy="4523105"/>
          </a:xfrm>
          <a:prstGeom prst="rect">
            <a:avLst/>
          </a:prstGeom>
        </p:spPr>
        <p:txBody>
          <a:bodyPr wrap="square">
            <a:spAutoFit/>
          </a:bodyPr>
          <a:lstStyle/>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自研基础通用大模型</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基于成熟模型开发的垂直行业大模型，具有自主知识产权证明；</a:t>
            </a:r>
            <a:endParaRPr lang="en-US" altLang="zh-CN" sz="1600" b="0" i="0" dirty="0">
              <a:solidFill>
                <a:srgbClr val="000000"/>
              </a:solidFill>
              <a:latin typeface="微软雅黑" panose="020B0503020204020204" charset="-122"/>
              <a:ea typeface="微软雅黑" panose="020B0503020204020204" charset="-122"/>
            </a:endParaRP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参数量</a:t>
            </a:r>
            <a:r>
              <a:rPr lang="en-US" altLang="zh-CN" sz="1600" b="0" i="0" dirty="0">
                <a:solidFill>
                  <a:schemeClr val="accent1">
                    <a:lumMod val="75000"/>
                  </a:schemeClr>
                </a:solidFill>
                <a:latin typeface="微软雅黑" panose="020B0503020204020204" charset="-122"/>
                <a:ea typeface="微软雅黑" panose="020B0503020204020204" charset="-122"/>
              </a:rPr>
              <a:t>≥10 </a:t>
            </a:r>
            <a:r>
              <a:rPr lang="zh-CN" altLang="en-US" sz="1600" b="0" i="0" dirty="0">
                <a:solidFill>
                  <a:schemeClr val="accent1">
                    <a:lumMod val="75000"/>
                  </a:schemeClr>
                </a:solidFill>
                <a:latin typeface="微软雅黑" panose="020B0503020204020204" charset="-122"/>
                <a:ea typeface="微软雅黑" panose="020B0503020204020204" charset="-122"/>
              </a:rPr>
              <a:t>亿</a:t>
            </a:r>
            <a:r>
              <a:rPr lang="zh-CN" altLang="en-US" sz="1600" b="0" i="0" dirty="0">
                <a:solidFill>
                  <a:srgbClr val="000000"/>
                </a:solidFill>
                <a:latin typeface="微软雅黑" panose="020B0503020204020204" charset="-122"/>
                <a:ea typeface="微软雅黑" panose="020B0503020204020204" charset="-122"/>
              </a:rPr>
              <a:t>，训练数据高质量且覆盖广；</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行业大模型至少包含</a:t>
            </a:r>
            <a:r>
              <a:rPr lang="en-US" altLang="zh-CN" sz="1600" b="0" i="0" dirty="0">
                <a:solidFill>
                  <a:schemeClr val="accent1">
                    <a:lumMod val="75000"/>
                  </a:schemeClr>
                </a:solidFill>
                <a:latin typeface="微软雅黑" panose="020B0503020204020204" charset="-122"/>
                <a:ea typeface="微软雅黑" panose="020B0503020204020204" charset="-122"/>
              </a:rPr>
              <a:t>≥2 </a:t>
            </a:r>
            <a:r>
              <a:rPr lang="zh-CN" altLang="en-US" sz="1600" b="0" i="0" dirty="0">
                <a:solidFill>
                  <a:schemeClr val="accent1">
                    <a:lumMod val="75000"/>
                  </a:schemeClr>
                </a:solidFill>
                <a:latin typeface="微软雅黑" panose="020B0503020204020204" charset="-122"/>
                <a:ea typeface="微软雅黑" panose="020B0503020204020204" charset="-122"/>
              </a:rPr>
              <a:t>个通用场景大模型、</a:t>
            </a:r>
            <a:r>
              <a:rPr lang="en-US" altLang="zh-CN" sz="1600" b="0" i="0" dirty="0">
                <a:solidFill>
                  <a:schemeClr val="accent1">
                    <a:lumMod val="75000"/>
                  </a:schemeClr>
                </a:solidFill>
                <a:latin typeface="微软雅黑" panose="020B0503020204020204" charset="-122"/>
                <a:ea typeface="微软雅黑" panose="020B0503020204020204" charset="-122"/>
              </a:rPr>
              <a:t>≥3 </a:t>
            </a:r>
            <a:r>
              <a:rPr lang="zh-CN" altLang="en-US" sz="1600" b="0" i="0" dirty="0">
                <a:solidFill>
                  <a:schemeClr val="accent1">
                    <a:lumMod val="75000"/>
                  </a:schemeClr>
                </a:solidFill>
                <a:latin typeface="微软雅黑" panose="020B0503020204020204" charset="-122"/>
                <a:ea typeface="微软雅黑" panose="020B0503020204020204" charset="-122"/>
              </a:rPr>
              <a:t>个特定场景级大模型</a:t>
            </a:r>
            <a:r>
              <a:rPr lang="zh-CN" altLang="en-US" sz="1600" b="0" i="0" dirty="0">
                <a:solidFill>
                  <a:srgbClr val="000000"/>
                </a:solidFill>
                <a:latin typeface="微软雅黑" panose="020B0503020204020204" charset="-122"/>
                <a:ea typeface="微软雅黑" panose="020B0503020204020204" charset="-122"/>
              </a:rPr>
              <a:t>；</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技术或性能创新，在行业领域有高度专业化和适用性，市场需求和竞争力明确；</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通过</a:t>
            </a:r>
            <a:r>
              <a:rPr lang="zh-CN" altLang="en-US" sz="1600" b="0" i="0" dirty="0">
                <a:solidFill>
                  <a:schemeClr val="accent1">
                    <a:lumMod val="75000"/>
                  </a:schemeClr>
                </a:solidFill>
                <a:latin typeface="微软雅黑" panose="020B0503020204020204" charset="-122"/>
                <a:ea typeface="微软雅黑" panose="020B0503020204020204" charset="-122"/>
              </a:rPr>
              <a:t>第三方专业评测机构的水平评测</a:t>
            </a:r>
            <a:r>
              <a:rPr lang="zh-CN" altLang="en-US" sz="1600" b="0" i="0" dirty="0">
                <a:solidFill>
                  <a:srgbClr val="000000"/>
                </a:solidFill>
                <a:latin typeface="微软雅黑" panose="020B0503020204020204" charset="-122"/>
                <a:ea typeface="微软雅黑" panose="020B0503020204020204" charset="-122"/>
              </a:rPr>
              <a:t>；</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已上线运行，在产业、政务、民生、科研等垂直领域有落地应用场景且取得较好的效益；</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模型训练优化所产生的费用支出清晰可查，大模型的应用证明及应用取得的效益真实有效。</a:t>
            </a:r>
          </a:p>
        </p:txBody>
      </p:sp>
      <p:sp>
        <p:nvSpPr>
          <p:cNvPr id="11" name="文本框 10"/>
          <p:cNvSpPr txBox="1"/>
          <p:nvPr>
            <p:custDataLst>
              <p:tags r:id="rId5"/>
            </p:custDataLst>
          </p:nvPr>
        </p:nvSpPr>
        <p:spPr>
          <a:xfrm>
            <a:off x="1106170" y="1737995"/>
            <a:ext cx="4357370" cy="4523105"/>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
        <p:nvSpPr>
          <p:cNvPr id="14" name="文本框 13"/>
          <p:cNvSpPr txBox="1"/>
          <p:nvPr>
            <p:custDataLst>
              <p:tags r:id="rId6"/>
            </p:custDataLst>
          </p:nvPr>
        </p:nvSpPr>
        <p:spPr>
          <a:xfrm>
            <a:off x="6649085" y="1737995"/>
            <a:ext cx="4768215" cy="4523740"/>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模型券</a:t>
            </a:r>
            <a:r>
              <a:rPr lang="en-US" altLang="zh-CN">
                <a:sym typeface="+mn-ea"/>
              </a:rPr>
              <a:t>”</a:t>
            </a:r>
            <a:r>
              <a:rPr lang="zh-CN" altLang="en-US">
                <a:sym typeface="+mn-ea"/>
              </a:rPr>
              <a:t>核心解读</a:t>
            </a:r>
          </a:p>
        </p:txBody>
      </p:sp>
      <p:graphicFrame>
        <p:nvGraphicFramePr>
          <p:cNvPr id="12" name="表格 11"/>
          <p:cNvGraphicFramePr/>
          <p:nvPr>
            <p:custDataLst>
              <p:tags r:id="rId1"/>
            </p:custDataLst>
          </p:nvPr>
        </p:nvGraphicFramePr>
        <p:xfrm>
          <a:off x="3387090" y="1397635"/>
          <a:ext cx="4493260" cy="1974850"/>
        </p:xfrm>
        <a:graphic>
          <a:graphicData uri="http://schemas.openxmlformats.org/drawingml/2006/table">
            <a:tbl>
              <a:tblPr firstRow="1">
                <a:tableStyleId>{B5733610-6CD2-4AE4-8212-2419AB5FF2AB}</a:tableStyleId>
              </a:tblPr>
              <a:tblGrid>
                <a:gridCol w="1123315"/>
                <a:gridCol w="1343025"/>
                <a:gridCol w="971550"/>
                <a:gridCol w="1055370"/>
              </a:tblGrid>
              <a:tr h="681355">
                <a:tc>
                  <a:txBody>
                    <a:bodyPr/>
                    <a:lstStyle/>
                    <a:p>
                      <a:pPr algn="ctr">
                        <a:buNone/>
                      </a:pPr>
                      <a:r>
                        <a:rPr lang="zh-CN" altLang="en-US" sz="1400"/>
                        <a:t>评定等级</a:t>
                      </a:r>
                    </a:p>
                  </a:txBody>
                  <a:tcPr anchor="ctr">
                    <a:solidFill>
                      <a:schemeClr val="accent5">
                        <a:lumMod val="75000"/>
                      </a:schemeClr>
                    </a:solidFill>
                  </a:tcPr>
                </a:tc>
                <a:tc>
                  <a:txBody>
                    <a:bodyPr/>
                    <a:lstStyle/>
                    <a:p>
                      <a:pPr algn="ctr">
                        <a:buNone/>
                      </a:pPr>
                      <a:r>
                        <a:rPr lang="zh-CN" altLang="en-US" sz="1400"/>
                        <a:t>一次性奖</a:t>
                      </a:r>
                    </a:p>
                    <a:p>
                      <a:pPr algn="ctr">
                        <a:buNone/>
                      </a:pPr>
                      <a:r>
                        <a:rPr lang="zh-CN" altLang="en-US" sz="1400"/>
                        <a:t>补上限</a:t>
                      </a:r>
                    </a:p>
                  </a:txBody>
                  <a:tcPr anchor="ctr">
                    <a:solidFill>
                      <a:schemeClr val="accent5">
                        <a:lumMod val="75000"/>
                      </a:schemeClr>
                    </a:solidFill>
                  </a:tcPr>
                </a:tc>
                <a:tc>
                  <a:txBody>
                    <a:bodyPr/>
                    <a:lstStyle/>
                    <a:p>
                      <a:pPr algn="ctr">
                        <a:buNone/>
                      </a:pPr>
                      <a:r>
                        <a:rPr lang="zh-CN" altLang="en-US" sz="1400"/>
                        <a:t>每年度奖补总量</a:t>
                      </a:r>
                    </a:p>
                  </a:txBody>
                  <a:tcPr anchor="ctr">
                    <a:solidFill>
                      <a:schemeClr val="accent5">
                        <a:lumMod val="75000"/>
                      </a:schemeClr>
                    </a:solidFill>
                  </a:tcPr>
                </a:tc>
                <a:tc>
                  <a:txBody>
                    <a:bodyPr/>
                    <a:lstStyle/>
                    <a:p>
                      <a:pPr algn="ctr">
                        <a:buNone/>
                      </a:pPr>
                      <a:r>
                        <a:rPr lang="zh-CN" altLang="en-US" sz="1400"/>
                        <a:t>同一单位</a:t>
                      </a:r>
                    </a:p>
                    <a:p>
                      <a:pPr algn="ctr">
                        <a:buNone/>
                      </a:pPr>
                      <a:r>
                        <a:rPr lang="zh-CN" altLang="en-US" sz="1400"/>
                        <a:t>累计上限</a:t>
                      </a:r>
                    </a:p>
                  </a:txBody>
                  <a:tcPr anchor="ctr">
                    <a:solidFill>
                      <a:schemeClr val="accent5">
                        <a:lumMod val="75000"/>
                      </a:schemeClr>
                    </a:solidFill>
                  </a:tcPr>
                </a:tc>
              </a:tr>
              <a:tr h="431165">
                <a:tc>
                  <a:txBody>
                    <a:bodyPr/>
                    <a:lstStyle/>
                    <a:p>
                      <a:pPr algn="ctr">
                        <a:buNone/>
                      </a:pPr>
                      <a:r>
                        <a:rPr lang="zh-CN" altLang="en-US" sz="1400"/>
                        <a:t>卓越领军级</a:t>
                      </a:r>
                    </a:p>
                  </a:txBody>
                  <a:tcPr anchor="ctr"/>
                </a:tc>
                <a:tc>
                  <a:txBody>
                    <a:bodyPr/>
                    <a:lstStyle/>
                    <a:p>
                      <a:pPr algn="ctr">
                        <a:buNone/>
                      </a:pPr>
                      <a:r>
                        <a:rPr lang="en-US" altLang="zh-CN" sz="1400"/>
                        <a:t>100</a:t>
                      </a:r>
                      <a:r>
                        <a:rPr lang="zh-CN" altLang="en-US" sz="1400"/>
                        <a:t>万元</a:t>
                      </a:r>
                    </a:p>
                  </a:txBody>
                  <a:tcPr anchor="ctr"/>
                </a:tc>
                <a:tc rowSpan="3">
                  <a:txBody>
                    <a:bodyPr/>
                    <a:lstStyle/>
                    <a:p>
                      <a:pPr algn="ctr">
                        <a:buNone/>
                      </a:pPr>
                      <a:r>
                        <a:rPr lang="zh-CN" altLang="en-US" sz="1400"/>
                        <a:t>约</a:t>
                      </a:r>
                      <a:r>
                        <a:rPr lang="en-US" altLang="zh-CN" sz="1400"/>
                        <a:t>30</a:t>
                      </a:r>
                      <a:r>
                        <a:rPr lang="zh-CN" altLang="en-US" sz="1400"/>
                        <a:t>个</a:t>
                      </a:r>
                    </a:p>
                  </a:txBody>
                  <a:tcPr anchor="ctr"/>
                </a:tc>
                <a:tc rowSpan="3">
                  <a:txBody>
                    <a:bodyPr/>
                    <a:lstStyle/>
                    <a:p>
                      <a:pPr algn="ctr">
                        <a:buNone/>
                      </a:pPr>
                      <a:r>
                        <a:rPr lang="en-US" altLang="zh-CN" sz="1400"/>
                        <a:t>200</a:t>
                      </a:r>
                      <a:r>
                        <a:rPr lang="zh-CN" altLang="en-US" sz="1400"/>
                        <a:t>万元</a:t>
                      </a:r>
                    </a:p>
                  </a:txBody>
                  <a:tcPr anchor="ctr"/>
                </a:tc>
              </a:tr>
              <a:tr h="430530">
                <a:tc>
                  <a:txBody>
                    <a:bodyPr/>
                    <a:lstStyle/>
                    <a:p>
                      <a:pPr algn="ctr">
                        <a:buNone/>
                      </a:pPr>
                      <a:r>
                        <a:rPr lang="zh-CN" altLang="en-US" sz="1400"/>
                        <a:t>优秀创新级</a:t>
                      </a:r>
                    </a:p>
                  </a:txBody>
                  <a:tcPr anchor="ctr"/>
                </a:tc>
                <a:tc>
                  <a:txBody>
                    <a:bodyPr/>
                    <a:lstStyle/>
                    <a:p>
                      <a:pPr algn="ctr">
                        <a:buNone/>
                      </a:pPr>
                      <a:r>
                        <a:rPr lang="en-US" altLang="zh-CN" sz="1400"/>
                        <a:t>75</a:t>
                      </a:r>
                      <a:r>
                        <a:rPr lang="zh-CN" altLang="en-US" sz="1400"/>
                        <a:t>万元</a:t>
                      </a:r>
                    </a:p>
                  </a:txBody>
                  <a:tcPr anchor="ctr"/>
                </a:tc>
                <a:tc vMerge="1">
                  <a:txBody>
                    <a:bodyPr/>
                    <a:lstStyle/>
                    <a:p>
                      <a:endParaRPr lang="zh-CN"/>
                    </a:p>
                  </a:txBody>
                  <a:tcPr/>
                </a:tc>
                <a:tc vMerge="1">
                  <a:txBody>
                    <a:bodyPr/>
                    <a:lstStyle/>
                    <a:p>
                      <a:endParaRPr lang="zh-CN"/>
                    </a:p>
                  </a:txBody>
                  <a:tcPr/>
                </a:tc>
              </a:tr>
              <a:tr h="431800">
                <a:tc>
                  <a:txBody>
                    <a:bodyPr/>
                    <a:lstStyle/>
                    <a:p>
                      <a:pPr algn="ctr">
                        <a:buNone/>
                      </a:pPr>
                      <a:r>
                        <a:rPr lang="zh-CN" altLang="en-US" sz="1400"/>
                        <a:t>培育成长级</a:t>
                      </a:r>
                    </a:p>
                  </a:txBody>
                  <a:tcPr anchor="ctr"/>
                </a:tc>
                <a:tc>
                  <a:txBody>
                    <a:bodyPr/>
                    <a:lstStyle/>
                    <a:p>
                      <a:pPr algn="ctr">
                        <a:buNone/>
                      </a:pPr>
                      <a:r>
                        <a:rPr lang="en-US" altLang="zh-CN" sz="1400"/>
                        <a:t>50</a:t>
                      </a:r>
                      <a:r>
                        <a:rPr lang="zh-CN" altLang="en-US" sz="1400"/>
                        <a:t>万元</a:t>
                      </a:r>
                    </a:p>
                  </a:txBody>
                  <a:tcPr anchor="ctr"/>
                </a:tc>
                <a:tc vMerge="1">
                  <a:txBody>
                    <a:bodyPr/>
                    <a:lstStyle/>
                    <a:p>
                      <a:endParaRPr lang="zh-CN"/>
                    </a:p>
                  </a:txBody>
                  <a:tcPr/>
                </a:tc>
                <a:tc vMerge="1">
                  <a:txBody>
                    <a:bodyPr/>
                    <a:lstStyle/>
                    <a:p>
                      <a:endParaRPr lang="zh-CN"/>
                    </a:p>
                  </a:txBody>
                  <a:tcPr/>
                </a:tc>
              </a:tr>
            </a:tbl>
          </a:graphicData>
        </a:graphic>
      </p:graphicFrame>
      <p:sp>
        <p:nvSpPr>
          <p:cNvPr id="13" name="文本框 12"/>
          <p:cNvSpPr txBox="1"/>
          <p:nvPr/>
        </p:nvSpPr>
        <p:spPr>
          <a:xfrm>
            <a:off x="1426845" y="1045210"/>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奖补标准</a:t>
            </a:r>
          </a:p>
        </p:txBody>
      </p:sp>
      <p:sp>
        <p:nvSpPr>
          <p:cNvPr id="3" name="文本框 2"/>
          <p:cNvSpPr txBox="1"/>
          <p:nvPr/>
        </p:nvSpPr>
        <p:spPr>
          <a:xfrm>
            <a:off x="1372870" y="4150995"/>
            <a:ext cx="9540875" cy="2461260"/>
          </a:xfrm>
          <a:prstGeom prst="rect">
            <a:avLst/>
          </a:prstGeom>
        </p:spPr>
        <p:txBody>
          <a:bodyPr wrap="square">
            <a:spAutoFit/>
          </a:bodyPr>
          <a:lstStyle/>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发布通知：省工信厅</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财政厅每年公开发布申报要求，各市工信局</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财政局组织本地企业申报；</a:t>
            </a: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属地推荐：申报单位填写《山东省省级行业大模型申报书》及证明材料，提交市工信局</a:t>
            </a:r>
            <a:r>
              <a:rPr lang="en-US" altLang="zh-CN" sz="1600" b="0" i="0" dirty="0">
                <a:solidFill>
                  <a:srgbClr val="000000"/>
                </a:solidFill>
                <a:latin typeface="微软雅黑" panose="020B0503020204020204" charset="-122"/>
                <a:ea typeface="微软雅黑" panose="020B0503020204020204" charset="-122"/>
              </a:rPr>
              <a:t> </a:t>
            </a:r>
            <a:r>
              <a:rPr lang="zh-CN" altLang="en-US" sz="1600" b="0" i="0" dirty="0">
                <a:solidFill>
                  <a:srgbClr val="000000"/>
                </a:solidFill>
                <a:latin typeface="微软雅黑" panose="020B0503020204020204" charset="-122"/>
                <a:ea typeface="微软雅黑" panose="020B0503020204020204" charset="-122"/>
              </a:rPr>
              <a:t>；</a:t>
            </a:r>
            <a:endParaRPr lang="en-US" altLang="zh-CN" sz="1600" b="0" i="0" dirty="0">
              <a:solidFill>
                <a:srgbClr val="000000"/>
              </a:solidFill>
              <a:latin typeface="微软雅黑" panose="020B0503020204020204" charset="-122"/>
              <a:ea typeface="微软雅黑" panose="020B0503020204020204" charset="-122"/>
            </a:endParaRP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初审推荐。各市工信局牵头对申报材料进行评审，必要时进行现场检查，按程序提出审核和推荐意见，以两部门名义正式行文报至省工信化厅、省财政厅；</a:t>
            </a: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确定项目。省工信厅组织相关专家进行评审，必要时组织现场答辩或现场核查。将评审结果商省财政厅同意后公示，公示无异议后公布。</a:t>
            </a:r>
          </a:p>
        </p:txBody>
      </p:sp>
      <p:sp>
        <p:nvSpPr>
          <p:cNvPr id="10" name="文本框 9"/>
          <p:cNvSpPr txBox="1"/>
          <p:nvPr/>
        </p:nvSpPr>
        <p:spPr>
          <a:xfrm>
            <a:off x="1426845" y="3804920"/>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关键流程</a:t>
            </a:r>
          </a:p>
        </p:txBody>
      </p:sp>
      <p:sp>
        <p:nvSpPr>
          <p:cNvPr id="11" name="文本框 10"/>
          <p:cNvSpPr txBox="1"/>
          <p:nvPr/>
        </p:nvSpPr>
        <p:spPr>
          <a:xfrm>
            <a:off x="3506470" y="3372485"/>
            <a:ext cx="5988050" cy="368300"/>
          </a:xfrm>
          <a:prstGeom prst="rect">
            <a:avLst/>
          </a:prstGeom>
          <a:noFill/>
        </p:spPr>
        <p:txBody>
          <a:bodyPr wrap="square" rtlCol="0">
            <a:spAutoFit/>
          </a:bodyPr>
          <a:lstStyle/>
          <a:p>
            <a:pPr indent="0" algn="l">
              <a:lnSpc>
                <a:spcPct val="150000"/>
              </a:lnSpc>
              <a:spcBef>
                <a:spcPts val="400"/>
              </a:spcBef>
              <a:buClrTx/>
              <a:buSzTx/>
              <a:buFont typeface="Wingdings" panose="05000000000000000000" charset="0"/>
              <a:buNone/>
            </a:pPr>
            <a:r>
              <a:rPr lang="en-US" altLang="zh-CN" sz="1200" dirty="0">
                <a:solidFill>
                  <a:srgbClr val="000000"/>
                </a:solidFill>
                <a:latin typeface="微软雅黑" panose="020B0503020204020204" charset="-122"/>
                <a:ea typeface="微软雅黑" panose="020B0503020204020204" charset="-122"/>
              </a:rPr>
              <a:t>  </a:t>
            </a:r>
            <a:r>
              <a:rPr lang="zh-CN" altLang="en-US" sz="1200" dirty="0">
                <a:solidFill>
                  <a:srgbClr val="000000"/>
                </a:solidFill>
                <a:latin typeface="微软雅黑" panose="020B0503020204020204" charset="-122"/>
                <a:ea typeface="微软雅黑" panose="020B0503020204020204" charset="-122"/>
              </a:rPr>
              <a:t>原则上要用于大模型推理或训练优化、大模型推广应用等。</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a:t>
            </a:r>
            <a:r>
              <a:rPr lang="zh-CN" altLang="en-US"/>
              <a:t>模型券</a:t>
            </a:r>
            <a:r>
              <a:rPr lang="en-US" altLang="zh-CN"/>
              <a:t>”</a:t>
            </a:r>
            <a:r>
              <a:rPr lang="zh-CN" altLang="en-US"/>
              <a:t>评价指标体系</a:t>
            </a:r>
          </a:p>
        </p:txBody>
      </p:sp>
      <p:graphicFrame>
        <p:nvGraphicFramePr>
          <p:cNvPr id="18" name="表格 17"/>
          <p:cNvGraphicFramePr/>
          <p:nvPr>
            <p:custDataLst>
              <p:tags r:id="rId1"/>
            </p:custDataLst>
          </p:nvPr>
        </p:nvGraphicFramePr>
        <p:xfrm>
          <a:off x="142240" y="904875"/>
          <a:ext cx="5647055" cy="5828665"/>
        </p:xfrm>
        <a:graphic>
          <a:graphicData uri="http://schemas.openxmlformats.org/drawingml/2006/table">
            <a:tbl>
              <a:tblPr firstRow="1">
                <a:tableStyleId>{B5733610-6CD2-4AE4-8212-2419AB5FF2AB}</a:tableStyleId>
              </a:tblPr>
              <a:tblGrid>
                <a:gridCol w="827405"/>
                <a:gridCol w="1212215"/>
                <a:gridCol w="3607435"/>
              </a:tblGrid>
              <a:tr h="274320">
                <a:tc>
                  <a:txBody>
                    <a:bodyPr/>
                    <a:lstStyle/>
                    <a:p>
                      <a:pPr algn="ctr">
                        <a:buNone/>
                      </a:pPr>
                      <a:r>
                        <a:rPr lang="zh-CN" altLang="en-US" sz="1200"/>
                        <a:t>评价维度</a:t>
                      </a:r>
                    </a:p>
                  </a:txBody>
                  <a:tcPr anchor="ctr">
                    <a:solidFill>
                      <a:schemeClr val="accent5">
                        <a:lumMod val="75000"/>
                      </a:schemeClr>
                    </a:solidFill>
                  </a:tcPr>
                </a:tc>
                <a:tc>
                  <a:txBody>
                    <a:bodyPr/>
                    <a:lstStyle/>
                    <a:p>
                      <a:pPr algn="ctr">
                        <a:buNone/>
                      </a:pPr>
                      <a:r>
                        <a:rPr lang="zh-CN" altLang="en-US" sz="1200"/>
                        <a:t>指标名称</a:t>
                      </a:r>
                    </a:p>
                  </a:txBody>
                  <a:tcPr anchor="ctr">
                    <a:solidFill>
                      <a:schemeClr val="accent5">
                        <a:lumMod val="75000"/>
                      </a:schemeClr>
                    </a:solidFill>
                  </a:tcPr>
                </a:tc>
                <a:tc>
                  <a:txBody>
                    <a:bodyPr/>
                    <a:lstStyle/>
                    <a:p>
                      <a:pPr algn="ctr">
                        <a:buNone/>
                      </a:pPr>
                      <a:r>
                        <a:rPr lang="zh-CN" altLang="en-US" sz="1200"/>
                        <a:t>指标说明</a:t>
                      </a:r>
                    </a:p>
                  </a:txBody>
                  <a:tcPr anchor="ctr">
                    <a:solidFill>
                      <a:schemeClr val="accent5">
                        <a:lumMod val="75000"/>
                      </a:schemeClr>
                    </a:solidFill>
                  </a:tcPr>
                </a:tc>
              </a:tr>
              <a:tr h="457200">
                <a:tc rowSpan="3">
                  <a:txBody>
                    <a:bodyPr/>
                    <a:lstStyle/>
                    <a:p>
                      <a:pPr algn="ctr">
                        <a:buNone/>
                      </a:pPr>
                      <a:r>
                        <a:rPr lang="zh-CN" altLang="en-US" sz="1200"/>
                        <a:t>申报单位基本情况</a:t>
                      </a:r>
                    </a:p>
                  </a:txBody>
                  <a:tcPr anchor="ctr"/>
                </a:tc>
                <a:tc>
                  <a:txBody>
                    <a:bodyPr/>
                    <a:lstStyle/>
                    <a:p>
                      <a:pPr algn="ctr">
                        <a:buNone/>
                      </a:pPr>
                      <a:r>
                        <a:rPr lang="zh-CN" altLang="en-US" sz="1200"/>
                        <a:t>财政涉企资金门槛</a:t>
                      </a:r>
                    </a:p>
                  </a:txBody>
                  <a:tcPr anchor="ctr"/>
                </a:tc>
                <a:tc>
                  <a:txBody>
                    <a:bodyPr/>
                    <a:lstStyle/>
                    <a:p>
                      <a:pPr algn="ctr">
                        <a:buNone/>
                      </a:pPr>
                      <a:r>
                        <a:rPr lang="zh-CN" altLang="en-US" sz="1200"/>
                        <a:t>符合财政涉企资金</a:t>
                      </a:r>
                      <a:r>
                        <a:rPr lang="en-US" altLang="zh-CN" sz="1200"/>
                        <a:t>“</a:t>
                      </a:r>
                      <a:r>
                        <a:rPr lang="zh-CN" altLang="en-US" sz="1200"/>
                        <a:t>绿色门槛</a:t>
                      </a:r>
                      <a:r>
                        <a:rPr lang="en-US" altLang="zh-CN" sz="1200"/>
                        <a:t>”</a:t>
                      </a:r>
                      <a:r>
                        <a:rPr lang="zh-CN" altLang="en-US" sz="1200"/>
                        <a:t>制度要求</a:t>
                      </a:r>
                    </a:p>
                  </a:txBody>
                  <a:tcPr anchor="ctr"/>
                </a:tc>
              </a:tr>
              <a:tr h="457200">
                <a:tc vMerge="1">
                  <a:txBody>
                    <a:bodyPr/>
                    <a:lstStyle/>
                    <a:p>
                      <a:endParaRPr lang="zh-CN"/>
                    </a:p>
                  </a:txBody>
                  <a:tcPr anchor="ctr"/>
                </a:tc>
                <a:tc>
                  <a:txBody>
                    <a:bodyPr/>
                    <a:lstStyle/>
                    <a:p>
                      <a:pPr algn="ctr">
                        <a:buNone/>
                      </a:pPr>
                      <a:r>
                        <a:rPr lang="zh-CN" altLang="en-US" sz="1200"/>
                        <a:t>信用状况</a:t>
                      </a:r>
                    </a:p>
                  </a:txBody>
                  <a:tcPr anchor="ctr"/>
                </a:tc>
                <a:tc>
                  <a:txBody>
                    <a:bodyPr/>
                    <a:lstStyle/>
                    <a:p>
                      <a:pPr algn="ctr">
                        <a:buNone/>
                      </a:pPr>
                      <a:r>
                        <a:rPr lang="zh-CN" altLang="en-US" sz="1200"/>
                        <a:t>近两年内无失信记录、无行政处罚记录</a:t>
                      </a:r>
                    </a:p>
                    <a:p>
                      <a:pPr algn="ctr">
                        <a:buNone/>
                      </a:pPr>
                      <a:r>
                        <a:rPr lang="zh-CN" altLang="en-US" sz="1200"/>
                        <a:t>（以信用中国、信用山东查询结果为准）</a:t>
                      </a:r>
                    </a:p>
                  </a:txBody>
                  <a:tcPr anchor="ctr"/>
                </a:tc>
              </a:tr>
              <a:tr h="274320">
                <a:tc vMerge="1">
                  <a:txBody>
                    <a:bodyPr/>
                    <a:lstStyle/>
                    <a:p>
                      <a:endParaRPr lang="zh-CN"/>
                    </a:p>
                  </a:txBody>
                  <a:tcPr anchor="ctr"/>
                </a:tc>
                <a:tc>
                  <a:txBody>
                    <a:bodyPr/>
                    <a:lstStyle/>
                    <a:p>
                      <a:pPr algn="ctr">
                        <a:buNone/>
                      </a:pPr>
                      <a:r>
                        <a:rPr lang="zh-CN" altLang="en-US" sz="1200"/>
                        <a:t>财务情况</a:t>
                      </a:r>
                    </a:p>
                  </a:txBody>
                  <a:tcPr anchor="ctr"/>
                </a:tc>
                <a:tc>
                  <a:txBody>
                    <a:bodyPr/>
                    <a:lstStyle/>
                    <a:p>
                      <a:pPr algn="ctr">
                        <a:buNone/>
                      </a:pPr>
                      <a:r>
                        <a:rPr lang="zh-CN" altLang="en-US" sz="1200"/>
                        <a:t>近两年财务状况</a:t>
                      </a:r>
                    </a:p>
                  </a:txBody>
                  <a:tcPr anchor="ctr"/>
                </a:tc>
              </a:tr>
              <a:tr h="457200">
                <a:tc rowSpan="6">
                  <a:txBody>
                    <a:bodyPr/>
                    <a:lstStyle/>
                    <a:p>
                      <a:pPr algn="ctr">
                        <a:buNone/>
                      </a:pPr>
                      <a:r>
                        <a:rPr lang="zh-CN" altLang="en-US" sz="1200"/>
                        <a:t>技术性能</a:t>
                      </a:r>
                    </a:p>
                  </a:txBody>
                  <a:tcPr anchor="ctr"/>
                </a:tc>
                <a:tc>
                  <a:txBody>
                    <a:bodyPr/>
                    <a:lstStyle/>
                    <a:p>
                      <a:pPr algn="ctr">
                        <a:buNone/>
                      </a:pPr>
                      <a:r>
                        <a:rPr lang="zh-CN" altLang="en-US" sz="1200"/>
                        <a:t>模型架构</a:t>
                      </a:r>
                    </a:p>
                  </a:txBody>
                  <a:tcPr anchor="ctr"/>
                </a:tc>
                <a:tc>
                  <a:txBody>
                    <a:bodyPr/>
                    <a:lstStyle/>
                    <a:p>
                      <a:pPr algn="ctr">
                        <a:buNone/>
                      </a:pPr>
                      <a:r>
                        <a:rPr lang="zh-CN" altLang="en-US" sz="1200"/>
                        <a:t>采用当前主流或领先的技术架构（如</a:t>
                      </a:r>
                      <a:r>
                        <a:rPr lang="en-US" altLang="zh-CN" sz="1200"/>
                        <a:t>Transformer</a:t>
                      </a:r>
                      <a:r>
                        <a:rPr lang="zh-CN" altLang="en-US" sz="1200"/>
                        <a:t>、</a:t>
                      </a:r>
                      <a:r>
                        <a:rPr lang="en-US" altLang="zh-CN" sz="1200"/>
                        <a:t>MoE</a:t>
                      </a:r>
                      <a:r>
                        <a:rPr lang="zh-CN" altLang="en-US" sz="1200"/>
                        <a:t>、</a:t>
                      </a:r>
                      <a:r>
                        <a:rPr lang="en-US" altLang="zh-CN" sz="1200"/>
                        <a:t>Mamba</a:t>
                      </a:r>
                      <a:r>
                        <a:rPr lang="zh-CN" altLang="en-US" sz="1200"/>
                        <a:t>等），适配行业任务需求</a:t>
                      </a:r>
                    </a:p>
                  </a:txBody>
                  <a:tcPr anchor="ctr"/>
                </a:tc>
              </a:tr>
              <a:tr h="457200">
                <a:tc vMerge="1">
                  <a:txBody>
                    <a:bodyPr/>
                    <a:lstStyle/>
                    <a:p>
                      <a:endParaRPr lang="zh-CN"/>
                    </a:p>
                  </a:txBody>
                  <a:tcPr anchor="ctr"/>
                </a:tc>
                <a:tc>
                  <a:txBody>
                    <a:bodyPr/>
                    <a:lstStyle/>
                    <a:p>
                      <a:pPr algn="ctr">
                        <a:buNone/>
                      </a:pPr>
                      <a:r>
                        <a:rPr lang="zh-CN" altLang="en-US" sz="1200"/>
                        <a:t>模型参数量</a:t>
                      </a:r>
                    </a:p>
                  </a:txBody>
                  <a:tcPr anchor="ctr"/>
                </a:tc>
                <a:tc>
                  <a:txBody>
                    <a:bodyPr/>
                    <a:lstStyle/>
                    <a:p>
                      <a:pPr algn="ctr">
                        <a:buNone/>
                      </a:pPr>
                      <a:r>
                        <a:rPr lang="zh-CN" altLang="en-US" sz="1200"/>
                        <a:t>模型参数量匹配应用场景复杂度，无资源浪费或能力不足情况</a:t>
                      </a:r>
                    </a:p>
                  </a:txBody>
                  <a:tcPr anchor="ctr"/>
                </a:tc>
              </a:tr>
              <a:tr h="640080">
                <a:tc vMerge="1">
                  <a:txBody>
                    <a:bodyPr/>
                    <a:lstStyle/>
                    <a:p>
                      <a:endParaRPr lang="zh-CN"/>
                    </a:p>
                  </a:txBody>
                  <a:tcPr anchor="ctr"/>
                </a:tc>
                <a:tc>
                  <a:txBody>
                    <a:bodyPr/>
                    <a:lstStyle/>
                    <a:p>
                      <a:pPr algn="ctr">
                        <a:buNone/>
                      </a:pPr>
                      <a:r>
                        <a:rPr lang="zh-CN" altLang="en-US" sz="1200"/>
                        <a:t>训练数据规模及多样性</a:t>
                      </a:r>
                    </a:p>
                  </a:txBody>
                  <a:tcPr anchor="ctr"/>
                </a:tc>
                <a:tc>
                  <a:txBody>
                    <a:bodyPr/>
                    <a:lstStyle/>
                    <a:p>
                      <a:pPr algn="ctr">
                        <a:buNone/>
                      </a:pPr>
                      <a:r>
                        <a:rPr lang="zh-CN" altLang="en-US" sz="1200"/>
                        <a:t>用于训练大模型的数据总量，涵盖文本、图像、语音等多模态数据，在领域、类型、来源等方面比较丰富，数据质量高</a:t>
                      </a:r>
                    </a:p>
                  </a:txBody>
                  <a:tcPr anchor="ctr"/>
                </a:tc>
              </a:tr>
              <a:tr h="525145">
                <a:tc vMerge="1">
                  <a:txBody>
                    <a:bodyPr/>
                    <a:lstStyle/>
                    <a:p>
                      <a:endParaRPr lang="zh-CN"/>
                    </a:p>
                  </a:txBody>
                  <a:tcPr anchor="ctr"/>
                </a:tc>
                <a:tc>
                  <a:txBody>
                    <a:bodyPr/>
                    <a:lstStyle/>
                    <a:p>
                      <a:pPr algn="ctr">
                        <a:buNone/>
                      </a:pPr>
                      <a:r>
                        <a:rPr lang="zh-CN" altLang="en-US" sz="1200"/>
                        <a:t>推理效率与响应速度</a:t>
                      </a:r>
                    </a:p>
                  </a:txBody>
                  <a:tcPr anchor="ctr"/>
                </a:tc>
                <a:tc>
                  <a:txBody>
                    <a:bodyPr/>
                    <a:lstStyle/>
                    <a:p>
                      <a:pPr algn="ctr">
                        <a:buNone/>
                      </a:pPr>
                      <a:r>
                        <a:rPr lang="zh-CN" altLang="en-US" sz="1200"/>
                        <a:t>模型在实际部署环境下的推理延迟、吞吐量等性能指标满足业务要求</a:t>
                      </a:r>
                    </a:p>
                  </a:txBody>
                  <a:tcPr anchor="ctr"/>
                </a:tc>
              </a:tr>
              <a:tr h="457200">
                <a:tc vMerge="1">
                  <a:txBody>
                    <a:bodyPr/>
                    <a:lstStyle/>
                    <a:p>
                      <a:endParaRPr lang="zh-CN"/>
                    </a:p>
                  </a:txBody>
                  <a:tcPr anchor="ctr"/>
                </a:tc>
                <a:tc>
                  <a:txBody>
                    <a:bodyPr/>
                    <a:lstStyle/>
                    <a:p>
                      <a:pPr algn="ctr">
                        <a:buNone/>
                      </a:pPr>
                      <a:r>
                        <a:rPr lang="zh-CN" altLang="en-US" sz="1200"/>
                        <a:t>多模态处理能力</a:t>
                      </a:r>
                    </a:p>
                  </a:txBody>
                  <a:tcPr anchor="ctr"/>
                </a:tc>
                <a:tc>
                  <a:txBody>
                    <a:bodyPr/>
                    <a:lstStyle/>
                    <a:p>
                      <a:pPr algn="ctr">
                        <a:buNone/>
                      </a:pPr>
                      <a:r>
                        <a:rPr lang="zh-CN" altLang="en-US" sz="1200"/>
                        <a:t>支持文本、图像、语音等多种输入输出形式（视行业而定）</a:t>
                      </a:r>
                    </a:p>
                  </a:txBody>
                  <a:tcPr anchor="ctr"/>
                </a:tc>
              </a:tr>
              <a:tr h="457200">
                <a:tc vMerge="1">
                  <a:txBody>
                    <a:bodyPr/>
                    <a:lstStyle/>
                    <a:p>
                      <a:endParaRPr lang="zh-CN"/>
                    </a:p>
                  </a:txBody>
                  <a:tcPr anchor="ctr"/>
                </a:tc>
                <a:tc>
                  <a:txBody>
                    <a:bodyPr/>
                    <a:lstStyle/>
                    <a:p>
                      <a:pPr algn="ctr">
                        <a:buNone/>
                      </a:pPr>
                      <a:r>
                        <a:rPr lang="zh-CN" altLang="en-US" sz="1200"/>
                        <a:t>数据安全</a:t>
                      </a:r>
                    </a:p>
                  </a:txBody>
                  <a:tcPr anchor="ctr"/>
                </a:tc>
                <a:tc>
                  <a:txBody>
                    <a:bodyPr/>
                    <a:lstStyle/>
                    <a:p>
                      <a:pPr algn="ctr">
                        <a:buNone/>
                      </a:pPr>
                      <a:r>
                        <a:rPr lang="zh-CN" altLang="en-US" sz="1200"/>
                        <a:t>在数据存储、传输和使用过程中有完善的安全性和隐私保护措施</a:t>
                      </a:r>
                    </a:p>
                  </a:txBody>
                  <a:tcPr anchor="ctr"/>
                </a:tc>
              </a:tr>
              <a:tr h="457200">
                <a:tc rowSpan="3">
                  <a:txBody>
                    <a:bodyPr/>
                    <a:lstStyle/>
                    <a:p>
                      <a:pPr algn="ctr">
                        <a:buNone/>
                      </a:pPr>
                      <a:r>
                        <a:rPr lang="zh-CN" altLang="en-US" sz="1200"/>
                        <a:t>创新性</a:t>
                      </a:r>
                    </a:p>
                  </a:txBody>
                  <a:tcPr anchor="ctr"/>
                </a:tc>
                <a:tc>
                  <a:txBody>
                    <a:bodyPr/>
                    <a:lstStyle/>
                    <a:p>
                      <a:pPr algn="ctr">
                        <a:buNone/>
                      </a:pPr>
                      <a:r>
                        <a:rPr lang="zh-CN" altLang="en-US" sz="1200"/>
                        <a:t>技术创新程度</a:t>
                      </a:r>
                    </a:p>
                  </a:txBody>
                  <a:tcPr anchor="ctr"/>
                </a:tc>
                <a:tc>
                  <a:txBody>
                    <a:bodyPr/>
                    <a:lstStyle/>
                    <a:p>
                      <a:pPr algn="ctr">
                        <a:buNone/>
                      </a:pPr>
                      <a:r>
                        <a:rPr lang="zh-CN" altLang="en-US" sz="1200"/>
                        <a:t>架构、算法、训练方法等方面是否具有创新性，是否采用了新的技术突破</a:t>
                      </a:r>
                    </a:p>
                  </a:txBody>
                  <a:tcPr anchor="ctr"/>
                </a:tc>
              </a:tr>
              <a:tr h="457200">
                <a:tc vMerge="1">
                  <a:txBody>
                    <a:bodyPr/>
                    <a:lstStyle/>
                    <a:p>
                      <a:endParaRPr lang="zh-CN"/>
                    </a:p>
                  </a:txBody>
                  <a:tcPr anchor="ctr"/>
                </a:tc>
                <a:tc>
                  <a:txBody>
                    <a:bodyPr/>
                    <a:lstStyle/>
                    <a:p>
                      <a:pPr algn="ctr">
                        <a:buNone/>
                      </a:pPr>
                      <a:r>
                        <a:rPr lang="zh-CN" altLang="en-US" sz="1200"/>
                        <a:t>场景应用创新</a:t>
                      </a:r>
                    </a:p>
                  </a:txBody>
                  <a:tcPr anchor="ctr"/>
                </a:tc>
                <a:tc>
                  <a:txBody>
                    <a:bodyPr/>
                    <a:lstStyle/>
                    <a:p>
                      <a:pPr algn="ctr">
                        <a:buNone/>
                      </a:pPr>
                      <a:r>
                        <a:rPr lang="zh-CN" altLang="en-US" sz="1200"/>
                        <a:t>是否解决行业新问题或拓展新应用场景，具有示范意义</a:t>
                      </a:r>
                    </a:p>
                  </a:txBody>
                  <a:tcPr anchor="ctr"/>
                </a:tc>
              </a:tr>
              <a:tr h="457200">
                <a:tc vMerge="1">
                  <a:txBody>
                    <a:bodyPr/>
                    <a:lstStyle/>
                    <a:p>
                      <a:endParaRPr lang="zh-CN"/>
                    </a:p>
                  </a:txBody>
                  <a:tcPr anchor="ctr"/>
                </a:tc>
                <a:tc>
                  <a:txBody>
                    <a:bodyPr/>
                    <a:lstStyle/>
                    <a:p>
                      <a:pPr algn="ctr">
                        <a:buNone/>
                      </a:pPr>
                      <a:r>
                        <a:rPr lang="zh-CN" altLang="en-US" sz="1200"/>
                        <a:t>自主知识产权</a:t>
                      </a:r>
                    </a:p>
                  </a:txBody>
                  <a:tcPr anchor="ctr"/>
                </a:tc>
                <a:tc>
                  <a:txBody>
                    <a:bodyPr/>
                    <a:lstStyle/>
                    <a:p>
                      <a:pPr algn="ctr">
                        <a:buNone/>
                      </a:pPr>
                      <a:r>
                        <a:rPr lang="zh-CN" altLang="en-US" sz="1200"/>
                        <a:t>是否拥有核心算法或关键技术的自主知识产权，获得相关专利或技术认证</a:t>
                      </a:r>
                    </a:p>
                  </a:txBody>
                  <a:tcPr anchor="ctr"/>
                </a:tc>
              </a:tr>
            </a:tbl>
          </a:graphicData>
        </a:graphic>
      </p:graphicFrame>
      <p:graphicFrame>
        <p:nvGraphicFramePr>
          <p:cNvPr id="20" name="表格 19"/>
          <p:cNvGraphicFramePr/>
          <p:nvPr/>
        </p:nvGraphicFramePr>
        <p:xfrm>
          <a:off x="5920740" y="904875"/>
          <a:ext cx="6184900" cy="5146040"/>
        </p:xfrm>
        <a:graphic>
          <a:graphicData uri="http://schemas.openxmlformats.org/drawingml/2006/table">
            <a:tbl>
              <a:tblPr firstRow="1">
                <a:tableStyleId>{B5733610-6CD2-4AE4-8212-2419AB5FF2AB}</a:tableStyleId>
              </a:tblPr>
              <a:tblGrid>
                <a:gridCol w="984885"/>
                <a:gridCol w="1581150"/>
                <a:gridCol w="3618865"/>
              </a:tblGrid>
              <a:tr h="309880">
                <a:tc>
                  <a:txBody>
                    <a:bodyPr/>
                    <a:lstStyle/>
                    <a:p>
                      <a:pPr algn="ctr">
                        <a:buNone/>
                      </a:pPr>
                      <a:r>
                        <a:rPr lang="zh-CN" altLang="en-US" sz="1200"/>
                        <a:t>评价维度</a:t>
                      </a:r>
                    </a:p>
                  </a:txBody>
                  <a:tcPr anchor="ctr">
                    <a:solidFill>
                      <a:schemeClr val="accent5">
                        <a:lumMod val="75000"/>
                      </a:schemeClr>
                    </a:solidFill>
                  </a:tcPr>
                </a:tc>
                <a:tc>
                  <a:txBody>
                    <a:bodyPr/>
                    <a:lstStyle/>
                    <a:p>
                      <a:pPr algn="ctr">
                        <a:buNone/>
                      </a:pPr>
                      <a:r>
                        <a:rPr lang="zh-CN" altLang="en-US" sz="1200"/>
                        <a:t>指标名称</a:t>
                      </a:r>
                    </a:p>
                  </a:txBody>
                  <a:tcPr anchor="ctr">
                    <a:solidFill>
                      <a:schemeClr val="accent5">
                        <a:lumMod val="75000"/>
                      </a:schemeClr>
                    </a:solidFill>
                  </a:tcPr>
                </a:tc>
                <a:tc>
                  <a:txBody>
                    <a:bodyPr/>
                    <a:lstStyle/>
                    <a:p>
                      <a:pPr algn="ctr">
                        <a:buNone/>
                      </a:pPr>
                      <a:r>
                        <a:rPr lang="zh-CN" altLang="en-US" sz="1200"/>
                        <a:t>指标说明</a:t>
                      </a:r>
                    </a:p>
                  </a:txBody>
                  <a:tcPr anchor="ctr">
                    <a:solidFill>
                      <a:schemeClr val="accent5">
                        <a:lumMod val="75000"/>
                      </a:schemeClr>
                    </a:solidFill>
                  </a:tcPr>
                </a:tc>
              </a:tr>
              <a:tr h="360680">
                <a:tc rowSpan="5">
                  <a:txBody>
                    <a:bodyPr/>
                    <a:lstStyle/>
                    <a:p>
                      <a:pPr algn="ctr">
                        <a:buNone/>
                      </a:pPr>
                      <a:r>
                        <a:rPr lang="zh-CN" altLang="en-US" sz="1200"/>
                        <a:t>推广价值</a:t>
                      </a:r>
                    </a:p>
                  </a:txBody>
                  <a:tcPr anchor="ctr"/>
                </a:tc>
                <a:tc>
                  <a:txBody>
                    <a:bodyPr/>
                    <a:lstStyle/>
                    <a:p>
                      <a:pPr algn="ctr">
                        <a:buNone/>
                      </a:pPr>
                      <a:r>
                        <a:rPr lang="zh-CN" altLang="en-US" sz="1200"/>
                        <a:t>部署灵活性与兼容性</a:t>
                      </a:r>
                    </a:p>
                  </a:txBody>
                  <a:tcPr anchor="ctr"/>
                </a:tc>
                <a:tc>
                  <a:txBody>
                    <a:bodyPr/>
                    <a:lstStyle/>
                    <a:p>
                      <a:pPr algn="ctr">
                        <a:buNone/>
                      </a:pPr>
                      <a:r>
                        <a:rPr lang="zh-CN" altLang="en-US" sz="1200"/>
                        <a:t>支持本地、云端、边缘端等多种部署方式，能与主流硬件设备、操作系统、软件框架适配</a:t>
                      </a:r>
                    </a:p>
                  </a:txBody>
                  <a:tcPr anchor="ctr"/>
                </a:tc>
              </a:tr>
              <a:tr h="360680">
                <a:tc vMerge="1">
                  <a:txBody>
                    <a:bodyPr/>
                    <a:lstStyle/>
                    <a:p>
                      <a:endParaRPr lang="zh-CN"/>
                    </a:p>
                  </a:txBody>
                  <a:tcPr anchor="ctr"/>
                </a:tc>
                <a:tc>
                  <a:txBody>
                    <a:bodyPr/>
                    <a:lstStyle/>
                    <a:p>
                      <a:pPr algn="ctr">
                        <a:buNone/>
                      </a:pPr>
                      <a:r>
                        <a:rPr lang="zh-CN" altLang="en-US" sz="1200"/>
                        <a:t>功能完整性</a:t>
                      </a:r>
                    </a:p>
                  </a:txBody>
                  <a:tcPr anchor="ctr"/>
                </a:tc>
                <a:tc>
                  <a:txBody>
                    <a:bodyPr/>
                    <a:lstStyle/>
                    <a:p>
                      <a:pPr algn="ctr">
                        <a:buNone/>
                      </a:pPr>
                      <a:r>
                        <a:rPr lang="zh-CN" altLang="en-US" sz="1200"/>
                        <a:t>在实际应用场景中提供的功能全面，能满足用户需求</a:t>
                      </a:r>
                    </a:p>
                  </a:txBody>
                  <a:tcPr anchor="ctr"/>
                </a:tc>
              </a:tr>
              <a:tr h="360680">
                <a:tc vMerge="1">
                  <a:txBody>
                    <a:bodyPr/>
                    <a:lstStyle/>
                    <a:p>
                      <a:endParaRPr lang="zh-CN"/>
                    </a:p>
                  </a:txBody>
                  <a:tcPr anchor="ctr"/>
                </a:tc>
                <a:tc>
                  <a:txBody>
                    <a:bodyPr/>
                    <a:lstStyle/>
                    <a:p>
                      <a:pPr algn="ctr">
                        <a:buNone/>
                      </a:pPr>
                      <a:r>
                        <a:rPr lang="zh-CN" altLang="en-US" sz="1200"/>
                        <a:t>适用性</a:t>
                      </a:r>
                    </a:p>
                  </a:txBody>
                  <a:tcPr anchor="ctr"/>
                </a:tc>
                <a:tc>
                  <a:txBody>
                    <a:bodyPr/>
                    <a:lstStyle/>
                    <a:p>
                      <a:pPr algn="ctr">
                        <a:buNone/>
                      </a:pPr>
                      <a:r>
                        <a:rPr lang="zh-CN" altLang="en-US" sz="1200"/>
                        <a:t>在功能、性能、数据等方面进行扩展的能力，能满足不同规模和需求的应用场景</a:t>
                      </a:r>
                    </a:p>
                  </a:txBody>
                  <a:tcPr anchor="ctr"/>
                </a:tc>
              </a:tr>
              <a:tr h="360680">
                <a:tc vMerge="1">
                  <a:txBody>
                    <a:bodyPr/>
                    <a:lstStyle/>
                    <a:p>
                      <a:endParaRPr lang="zh-CN"/>
                    </a:p>
                  </a:txBody>
                  <a:tcPr anchor="ctr"/>
                </a:tc>
                <a:tc>
                  <a:txBody>
                    <a:bodyPr/>
                    <a:lstStyle/>
                    <a:p>
                      <a:pPr algn="ctr">
                        <a:buNone/>
                      </a:pPr>
                      <a:r>
                        <a:rPr lang="zh-CN" altLang="en-US" sz="1200"/>
                        <a:t>行业契合度</a:t>
                      </a:r>
                    </a:p>
                  </a:txBody>
                  <a:tcPr anchor="ctr"/>
                </a:tc>
                <a:tc>
                  <a:txBody>
                    <a:bodyPr/>
                    <a:lstStyle/>
                    <a:p>
                      <a:pPr algn="ctr">
                        <a:buNone/>
                      </a:pPr>
                      <a:r>
                        <a:rPr lang="zh-CN" altLang="en-US" sz="1200"/>
                        <a:t>紧密结合行业痛点，具备典型代表性，能解决实际问题，有旺盛的市场需求</a:t>
                      </a:r>
                    </a:p>
                  </a:txBody>
                  <a:tcPr anchor="ctr"/>
                </a:tc>
              </a:tr>
              <a:tr h="360680">
                <a:tc vMerge="1">
                  <a:txBody>
                    <a:bodyPr/>
                    <a:lstStyle/>
                    <a:p>
                      <a:endParaRPr lang="zh-CN"/>
                    </a:p>
                  </a:txBody>
                  <a:tcPr anchor="ctr"/>
                </a:tc>
                <a:tc>
                  <a:txBody>
                    <a:bodyPr/>
                    <a:lstStyle/>
                    <a:p>
                      <a:pPr algn="ctr">
                        <a:buNone/>
                      </a:pPr>
                      <a:r>
                        <a:rPr lang="zh-CN" altLang="en-US" sz="1200"/>
                        <a:t>商业模式清晰度</a:t>
                      </a:r>
                    </a:p>
                  </a:txBody>
                  <a:tcPr anchor="ctr"/>
                </a:tc>
                <a:tc>
                  <a:txBody>
                    <a:bodyPr/>
                    <a:lstStyle/>
                    <a:p>
                      <a:pPr algn="ctr">
                        <a:buNone/>
                      </a:pPr>
                      <a:r>
                        <a:rPr lang="zh-CN" altLang="en-US" sz="1200"/>
                        <a:t>具备清晰的定位、盈利模式和可持续发展路径</a:t>
                      </a:r>
                    </a:p>
                  </a:txBody>
                  <a:tcPr anchor="ctr"/>
                </a:tc>
              </a:tr>
              <a:tr h="360680">
                <a:tc rowSpan="3">
                  <a:txBody>
                    <a:bodyPr/>
                    <a:lstStyle/>
                    <a:p>
                      <a:pPr algn="ctr">
                        <a:buNone/>
                      </a:pPr>
                      <a:r>
                        <a:rPr lang="zh-CN" altLang="en-US" sz="1200"/>
                        <a:t>经济社会效益</a:t>
                      </a:r>
                    </a:p>
                  </a:txBody>
                  <a:tcPr anchor="ctr"/>
                </a:tc>
                <a:tc>
                  <a:txBody>
                    <a:bodyPr/>
                    <a:lstStyle/>
                    <a:p>
                      <a:pPr algn="ctr">
                        <a:buNone/>
                      </a:pPr>
                      <a:r>
                        <a:rPr lang="zh-CN" altLang="en-US" sz="1200"/>
                        <a:t>经济效益</a:t>
                      </a:r>
                    </a:p>
                  </a:txBody>
                  <a:tcPr anchor="ctr"/>
                </a:tc>
                <a:tc>
                  <a:txBody>
                    <a:bodyPr/>
                    <a:lstStyle/>
                    <a:p>
                      <a:pPr algn="ctr">
                        <a:buNone/>
                      </a:pPr>
                      <a:r>
                        <a:rPr lang="zh-CN" altLang="en-US" sz="1200"/>
                        <a:t>投入使用后为企业或行业带来的直接经济收益，如成本降低、收入增加等</a:t>
                      </a:r>
                    </a:p>
                  </a:txBody>
                  <a:tcPr anchor="ctr"/>
                </a:tc>
              </a:tr>
              <a:tr h="360680">
                <a:tc vMerge="1">
                  <a:txBody>
                    <a:bodyPr/>
                    <a:lstStyle/>
                    <a:p>
                      <a:endParaRPr lang="zh-CN"/>
                    </a:p>
                  </a:txBody>
                  <a:tcPr anchor="ctr"/>
                </a:tc>
                <a:tc>
                  <a:txBody>
                    <a:bodyPr/>
                    <a:lstStyle/>
                    <a:p>
                      <a:pPr algn="ctr">
                        <a:buNone/>
                      </a:pPr>
                      <a:r>
                        <a:rPr lang="zh-CN" altLang="en-US" sz="1200"/>
                        <a:t>社会效益</a:t>
                      </a:r>
                    </a:p>
                  </a:txBody>
                  <a:tcPr anchor="ctr"/>
                </a:tc>
                <a:tc>
                  <a:txBody>
                    <a:bodyPr/>
                    <a:lstStyle/>
                    <a:p>
                      <a:pPr algn="ctr">
                        <a:buNone/>
                      </a:pPr>
                      <a:r>
                        <a:rPr lang="zh-CN" altLang="en-US" sz="1200"/>
                        <a:t>对社会发展或行业发展产生的积极影响，如提高公共服务效率、促进就业、推动行业技术进步等</a:t>
                      </a:r>
                    </a:p>
                  </a:txBody>
                  <a:tcPr anchor="ctr"/>
                </a:tc>
              </a:tr>
              <a:tr h="360680">
                <a:tc vMerge="1">
                  <a:txBody>
                    <a:bodyPr/>
                    <a:lstStyle/>
                    <a:p>
                      <a:endParaRPr lang="zh-CN"/>
                    </a:p>
                  </a:txBody>
                  <a:tcPr anchor="ctr"/>
                </a:tc>
                <a:tc>
                  <a:txBody>
                    <a:bodyPr/>
                    <a:lstStyle/>
                    <a:p>
                      <a:pPr algn="ctr">
                        <a:buNone/>
                      </a:pPr>
                      <a:r>
                        <a:rPr lang="zh-CN" altLang="en-US" sz="1200"/>
                        <a:t>行业带动性</a:t>
                      </a:r>
                    </a:p>
                  </a:txBody>
                  <a:tcPr anchor="ctr"/>
                </a:tc>
                <a:tc>
                  <a:txBody>
                    <a:bodyPr/>
                    <a:lstStyle/>
                    <a:p>
                      <a:pPr algn="ctr">
                        <a:buNone/>
                      </a:pPr>
                      <a:r>
                        <a:rPr lang="zh-CN" altLang="en-US" sz="1200"/>
                        <a:t>大模型对上下游产业链的带动作用，促进相关技术、服务的协同发展情况</a:t>
                      </a:r>
                    </a:p>
                  </a:txBody>
                  <a:tcPr anchor="ctr"/>
                </a:tc>
              </a:tr>
              <a:tr h="360680">
                <a:tc rowSpan="3">
                  <a:txBody>
                    <a:bodyPr/>
                    <a:lstStyle/>
                    <a:p>
                      <a:pPr algn="ctr">
                        <a:buNone/>
                      </a:pPr>
                      <a:r>
                        <a:rPr lang="zh-CN" altLang="en-US" sz="1200"/>
                        <a:t>加分项</a:t>
                      </a:r>
                    </a:p>
                  </a:txBody>
                  <a:tcPr anchor="ctr"/>
                </a:tc>
                <a:tc>
                  <a:txBody>
                    <a:bodyPr/>
                    <a:lstStyle/>
                    <a:p>
                      <a:pPr algn="ctr">
                        <a:buNone/>
                      </a:pPr>
                      <a:r>
                        <a:rPr lang="zh-CN" altLang="en-US" sz="1200">
                          <a:solidFill>
                            <a:schemeClr val="tx1"/>
                          </a:solidFill>
                        </a:rPr>
                        <a:t>标准制修订情况</a:t>
                      </a:r>
                    </a:p>
                  </a:txBody>
                  <a:tcPr anchor="ctr"/>
                </a:tc>
                <a:tc>
                  <a:txBody>
                    <a:bodyPr/>
                    <a:lstStyle/>
                    <a:p>
                      <a:pPr algn="ctr">
                        <a:buNone/>
                      </a:pPr>
                      <a:r>
                        <a:rPr lang="zh-CN" altLang="en-US" sz="1200"/>
                        <a:t>牵头或参与制修订人工智能相关国际标准、国家标准、行业标准、地方标准、团体标准情况</a:t>
                      </a:r>
                    </a:p>
                  </a:txBody>
                  <a:tcPr anchor="ctr"/>
                </a:tc>
              </a:tr>
              <a:tr h="360680">
                <a:tc vMerge="1">
                  <a:txBody>
                    <a:bodyPr/>
                    <a:lstStyle/>
                    <a:p>
                      <a:endParaRPr lang="zh-CN"/>
                    </a:p>
                  </a:txBody>
                  <a:tcPr anchor="ctr"/>
                </a:tc>
                <a:tc>
                  <a:txBody>
                    <a:bodyPr/>
                    <a:lstStyle/>
                    <a:p>
                      <a:pPr algn="ctr">
                        <a:buNone/>
                      </a:pPr>
                      <a:r>
                        <a:rPr lang="zh-CN" altLang="en-US" sz="1200"/>
                        <a:t>参与重大项目情况</a:t>
                      </a:r>
                    </a:p>
                  </a:txBody>
                  <a:tcPr anchor="ctr"/>
                </a:tc>
                <a:tc>
                  <a:txBody>
                    <a:bodyPr/>
                    <a:lstStyle/>
                    <a:p>
                      <a:pPr algn="ctr">
                        <a:buNone/>
                      </a:pPr>
                      <a:r>
                        <a:rPr lang="zh-CN" altLang="en-US" sz="1200"/>
                        <a:t>牵头或参与人工智能相关领域的省部级以上重大项目情况</a:t>
                      </a:r>
                    </a:p>
                  </a:txBody>
                  <a:tcPr anchor="ctr"/>
                </a:tc>
              </a:tr>
              <a:tr h="360680">
                <a:tc vMerge="1">
                  <a:txBody>
                    <a:bodyPr/>
                    <a:lstStyle/>
                    <a:p>
                      <a:endParaRPr lang="zh-CN"/>
                    </a:p>
                  </a:txBody>
                  <a:tcPr anchor="ctr"/>
                </a:tc>
                <a:tc>
                  <a:txBody>
                    <a:bodyPr/>
                    <a:lstStyle/>
                    <a:p>
                      <a:pPr algn="ctr">
                        <a:buNone/>
                      </a:pPr>
                      <a:r>
                        <a:rPr lang="zh-CN" altLang="en-US" sz="1200"/>
                        <a:t>获得荣誉表彰情况</a:t>
                      </a:r>
                    </a:p>
                  </a:txBody>
                  <a:tcPr anchor="ctr"/>
                </a:tc>
                <a:tc>
                  <a:txBody>
                    <a:bodyPr/>
                    <a:lstStyle/>
                    <a:p>
                      <a:pPr algn="ctr">
                        <a:buNone/>
                      </a:pPr>
                      <a:r>
                        <a:rPr lang="zh-CN" altLang="en-US" sz="1200"/>
                        <a:t>取得省部级以上相关荣誉表彰情况</a:t>
                      </a:r>
                    </a:p>
                  </a:txBody>
                  <a:tcPr anchor="ct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562850" y="2564130"/>
            <a:ext cx="4217670" cy="588645"/>
          </a:xfrm>
          <a:prstGeom prst="rect">
            <a:avLst/>
          </a:prstGeom>
        </p:spPr>
      </p:pic>
      <p:pic>
        <p:nvPicPr>
          <p:cNvPr id="3" name="图片 2"/>
          <p:cNvPicPr>
            <a:picLocks noChangeAspect="1"/>
          </p:cNvPicPr>
          <p:nvPr/>
        </p:nvPicPr>
        <p:blipFill>
          <a:blip r:embed="rId3"/>
          <a:stretch>
            <a:fillRect/>
          </a:stretch>
        </p:blipFill>
        <p:spPr>
          <a:xfrm>
            <a:off x="7604760" y="1138555"/>
            <a:ext cx="2654300" cy="914400"/>
          </a:xfrm>
          <a:prstGeom prst="rect">
            <a:avLst/>
          </a:prstGeom>
        </p:spPr>
      </p:pic>
      <p:sp>
        <p:nvSpPr>
          <p:cNvPr id="10" name="文本框 9"/>
          <p:cNvSpPr txBox="1"/>
          <p:nvPr/>
        </p:nvSpPr>
        <p:spPr>
          <a:xfrm>
            <a:off x="408940" y="1187450"/>
            <a:ext cx="11624310" cy="1922780"/>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
        <p:nvSpPr>
          <p:cNvPr id="2" name="标题 1"/>
          <p:cNvSpPr>
            <a:spLocks noGrp="1"/>
          </p:cNvSpPr>
          <p:nvPr>
            <p:ph type="title"/>
          </p:nvPr>
        </p:nvSpPr>
        <p:spPr/>
        <p:txBody>
          <a:bodyPr/>
          <a:lstStyle/>
          <a:p>
            <a:r>
              <a:rPr lang="en-US" altLang="zh-CN">
                <a:sym typeface="+mn-ea"/>
              </a:rPr>
              <a:t>“</a:t>
            </a:r>
            <a:r>
              <a:rPr lang="zh-CN" altLang="en-US">
                <a:sym typeface="+mn-ea"/>
              </a:rPr>
              <a:t>模型券</a:t>
            </a:r>
            <a:r>
              <a:rPr lang="en-US" altLang="zh-CN">
                <a:sym typeface="+mn-ea"/>
              </a:rPr>
              <a:t>”</a:t>
            </a:r>
            <a:r>
              <a:rPr lang="zh-CN" altLang="en-US"/>
              <a:t>硬性要求：通过第三方专业评测机构的水平评测</a:t>
            </a:r>
          </a:p>
        </p:txBody>
      </p:sp>
      <p:sp>
        <p:nvSpPr>
          <p:cNvPr id="11" name="文本框 10"/>
          <p:cNvSpPr txBox="1"/>
          <p:nvPr/>
        </p:nvSpPr>
        <p:spPr>
          <a:xfrm>
            <a:off x="690245" y="1384300"/>
            <a:ext cx="6610985" cy="1529715"/>
          </a:xfrm>
          <a:prstGeom prst="rect">
            <a:avLst/>
          </a:prstGeom>
        </p:spPr>
        <p:txBody>
          <a:bodyPr wrap="square">
            <a:spAutoFit/>
          </a:bodyPr>
          <a:lstStyle/>
          <a:p>
            <a:pPr algn="l" fontAlgn="auto">
              <a:lnSpc>
                <a:spcPct val="130000"/>
              </a:lnSpc>
            </a:pPr>
            <a:r>
              <a:rPr lang="zh-CN" altLang="en-US" b="0" i="0" dirty="0">
                <a:solidFill>
                  <a:srgbClr val="000000"/>
                </a:solidFill>
                <a:latin typeface="微软雅黑" panose="020B0503020204020204" charset="-122"/>
                <a:ea typeface="微软雅黑" panose="020B0503020204020204" charset="-122"/>
              </a:rPr>
              <a:t>大模型专业评测的第三方机构：</a:t>
            </a:r>
          </a:p>
          <a:p>
            <a:pPr marL="285750" indent="-285750" algn="l" fontAlgn="auto">
              <a:lnSpc>
                <a:spcPct val="130000"/>
              </a:lnSpc>
              <a:buFont typeface="Wingdings" panose="05000000000000000000" charset="0"/>
              <a:buChar char="Ø"/>
            </a:pPr>
            <a:r>
              <a:rPr lang="zh-CN" altLang="en-US" b="0" i="0" dirty="0">
                <a:solidFill>
                  <a:srgbClr val="000000"/>
                </a:solidFill>
                <a:latin typeface="微软雅黑" panose="020B0503020204020204" charset="-122"/>
                <a:ea typeface="微软雅黑" panose="020B0503020204020204" charset="-122"/>
              </a:rPr>
              <a:t>中国工业互联网研究院</a:t>
            </a:r>
          </a:p>
          <a:p>
            <a:pPr marL="285750" indent="-285750" algn="l" fontAlgn="auto">
              <a:lnSpc>
                <a:spcPct val="130000"/>
              </a:lnSpc>
              <a:buFont typeface="Wingdings" panose="05000000000000000000" charset="0"/>
              <a:buChar char="Ø"/>
            </a:pPr>
            <a:r>
              <a:rPr lang="zh-CN" altLang="en-US" b="0" i="0" dirty="0">
                <a:solidFill>
                  <a:srgbClr val="000000"/>
                </a:solidFill>
                <a:latin typeface="微软雅黑" panose="020B0503020204020204" charset="-122"/>
                <a:ea typeface="微软雅黑" panose="020B0503020204020204" charset="-122"/>
              </a:rPr>
              <a:t>国家工业信息安全发展研究中心</a:t>
            </a:r>
          </a:p>
          <a:p>
            <a:pPr marL="285750" indent="-285750" algn="l" fontAlgn="auto">
              <a:lnSpc>
                <a:spcPct val="130000"/>
              </a:lnSpc>
              <a:buFont typeface="Wingdings" panose="05000000000000000000" charset="0"/>
              <a:buChar char="Ø"/>
            </a:pPr>
            <a:r>
              <a:rPr lang="zh-CN" altLang="en-US" b="0" i="0" dirty="0">
                <a:solidFill>
                  <a:srgbClr val="000000"/>
                </a:solidFill>
                <a:latin typeface="微软雅黑" panose="020B0503020204020204" charset="-122"/>
                <a:ea typeface="微软雅黑" panose="020B0503020204020204" charset="-122"/>
              </a:rPr>
              <a:t>中国电子信息产业发展研究院</a:t>
            </a:r>
          </a:p>
        </p:txBody>
      </p:sp>
      <p:pic>
        <p:nvPicPr>
          <p:cNvPr id="4" name="图片 3"/>
          <p:cNvPicPr>
            <a:picLocks noChangeAspect="1"/>
          </p:cNvPicPr>
          <p:nvPr/>
        </p:nvPicPr>
        <p:blipFill>
          <a:blip r:embed="rId4"/>
          <a:stretch>
            <a:fillRect/>
          </a:stretch>
        </p:blipFill>
        <p:spPr>
          <a:xfrm>
            <a:off x="7562850" y="2052955"/>
            <a:ext cx="4121150" cy="420370"/>
          </a:xfrm>
          <a:prstGeom prst="rect">
            <a:avLst/>
          </a:prstGeom>
        </p:spPr>
      </p:pic>
      <p:sp>
        <p:nvSpPr>
          <p:cNvPr id="13" name="文本框 12"/>
          <p:cNvSpPr txBox="1"/>
          <p:nvPr/>
        </p:nvSpPr>
        <p:spPr>
          <a:xfrm>
            <a:off x="467360" y="3296285"/>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测评依据</a:t>
            </a:r>
          </a:p>
        </p:txBody>
      </p:sp>
      <p:sp>
        <p:nvSpPr>
          <p:cNvPr id="6" name="文本框 5"/>
          <p:cNvSpPr txBox="1"/>
          <p:nvPr/>
        </p:nvSpPr>
        <p:spPr>
          <a:xfrm>
            <a:off x="408940" y="3719830"/>
            <a:ext cx="6414770" cy="2999740"/>
          </a:xfrm>
          <a:prstGeom prst="rect">
            <a:avLst/>
          </a:prstGeom>
        </p:spPr>
        <p:txBody>
          <a:bodyPr wrap="square">
            <a:spAutoFit/>
          </a:bodyPr>
          <a:lstStyle/>
          <a:p>
            <a:pPr marL="285750" indent="-285750" algn="l" fontAlgn="auto">
              <a:lnSpc>
                <a:spcPct val="150000"/>
              </a:lnSpc>
              <a:buFont typeface="Arial" panose="020B0604020202020204" pitchFamily="34" charset="0"/>
              <a:buChar char="•"/>
            </a:pPr>
            <a:r>
              <a:rPr lang="en-US" altLang="zh-CN" b="0" i="0" dirty="0">
                <a:solidFill>
                  <a:srgbClr val="000000"/>
                </a:solidFill>
                <a:latin typeface="微软雅黑" panose="020B0503020204020204" charset="-122"/>
                <a:ea typeface="微软雅黑" panose="020B0503020204020204" charset="-122"/>
              </a:rPr>
              <a:t>GB/T 45288.1-2025  </a:t>
            </a:r>
            <a:r>
              <a:rPr lang="zh-CN" altLang="en-US" b="0" i="0" dirty="0">
                <a:solidFill>
                  <a:srgbClr val="000000"/>
                </a:solidFill>
                <a:latin typeface="微软雅黑" panose="020B0503020204020204" charset="-122"/>
                <a:ea typeface="微软雅黑" panose="020B0503020204020204" charset="-122"/>
              </a:rPr>
              <a:t>人工智能</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大模型</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第</a:t>
            </a:r>
            <a:r>
              <a:rPr lang="en-US" altLang="zh-CN" b="0" i="0" dirty="0">
                <a:solidFill>
                  <a:srgbClr val="000000"/>
                </a:solidFill>
                <a:latin typeface="微软雅黑" panose="020B0503020204020204" charset="-122"/>
                <a:ea typeface="微软雅黑" panose="020B0503020204020204" charset="-122"/>
              </a:rPr>
              <a:t>1</a:t>
            </a:r>
            <a:r>
              <a:rPr lang="zh-CN" altLang="en-US" b="0" i="0" dirty="0">
                <a:solidFill>
                  <a:srgbClr val="000000"/>
                </a:solidFill>
                <a:latin typeface="微软雅黑" panose="020B0503020204020204" charset="-122"/>
                <a:ea typeface="微软雅黑" panose="020B0503020204020204" charset="-122"/>
              </a:rPr>
              <a:t>部分：通用要求</a:t>
            </a:r>
          </a:p>
          <a:p>
            <a:pPr marL="285750" indent="-285750" algn="l" fontAlgn="auto">
              <a:lnSpc>
                <a:spcPct val="150000"/>
              </a:lnSpc>
              <a:buFont typeface="Arial" panose="020B0604020202020204" pitchFamily="34" charset="0"/>
              <a:buChar char="•"/>
            </a:pPr>
            <a:r>
              <a:rPr lang="en-US" altLang="zh-CN" b="0" i="0" dirty="0">
                <a:solidFill>
                  <a:srgbClr val="000000"/>
                </a:solidFill>
                <a:latin typeface="微软雅黑" panose="020B0503020204020204" charset="-122"/>
                <a:ea typeface="微软雅黑" panose="020B0503020204020204" charset="-122"/>
              </a:rPr>
              <a:t>GB/T 45288.2-2025  </a:t>
            </a:r>
            <a:r>
              <a:rPr lang="zh-CN" altLang="en-US" b="0" i="0" dirty="0">
                <a:solidFill>
                  <a:srgbClr val="000000"/>
                </a:solidFill>
                <a:latin typeface="微软雅黑" panose="020B0503020204020204" charset="-122"/>
                <a:ea typeface="微软雅黑" panose="020B0503020204020204" charset="-122"/>
              </a:rPr>
              <a:t>人工智能</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大模型</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第</a:t>
            </a:r>
            <a:r>
              <a:rPr lang="en-US" altLang="zh-CN" b="0" i="0" dirty="0">
                <a:solidFill>
                  <a:srgbClr val="000000"/>
                </a:solidFill>
                <a:latin typeface="微软雅黑" panose="020B0503020204020204" charset="-122"/>
                <a:ea typeface="微软雅黑" panose="020B0503020204020204" charset="-122"/>
              </a:rPr>
              <a:t>2</a:t>
            </a:r>
            <a:r>
              <a:rPr lang="zh-CN" altLang="en-US" b="0" i="0" dirty="0">
                <a:solidFill>
                  <a:srgbClr val="000000"/>
                </a:solidFill>
                <a:latin typeface="微软雅黑" panose="020B0503020204020204" charset="-122"/>
                <a:ea typeface="微软雅黑" panose="020B0503020204020204" charset="-122"/>
              </a:rPr>
              <a:t>部分：评测指标与方法</a:t>
            </a:r>
            <a:endParaRPr lang="en-US" altLang="zh-CN" b="0" i="0" dirty="0">
              <a:solidFill>
                <a:srgbClr val="000000"/>
              </a:solidFill>
              <a:latin typeface="微软雅黑" panose="020B0503020204020204" charset="-122"/>
              <a:ea typeface="微软雅黑" panose="020B0503020204020204" charset="-122"/>
            </a:endParaRPr>
          </a:p>
          <a:p>
            <a:pPr marL="285750" indent="-285750" algn="l" fontAlgn="auto">
              <a:lnSpc>
                <a:spcPct val="150000"/>
              </a:lnSpc>
              <a:buFont typeface="Arial" panose="020B0604020202020204" pitchFamily="34" charset="0"/>
              <a:buChar char="•"/>
            </a:pPr>
            <a:r>
              <a:rPr lang="en-US" altLang="zh-CN" b="0" i="0" dirty="0">
                <a:solidFill>
                  <a:srgbClr val="000000"/>
                </a:solidFill>
                <a:latin typeface="微软雅黑" panose="020B0503020204020204" charset="-122"/>
                <a:ea typeface="微软雅黑" panose="020B0503020204020204" charset="-122"/>
              </a:rPr>
              <a:t>GB/T 45288.3-2025  </a:t>
            </a:r>
            <a:r>
              <a:rPr lang="zh-CN" altLang="en-US" b="0" i="0" dirty="0">
                <a:solidFill>
                  <a:srgbClr val="000000"/>
                </a:solidFill>
                <a:latin typeface="微软雅黑" panose="020B0503020204020204" charset="-122"/>
                <a:ea typeface="微软雅黑" panose="020B0503020204020204" charset="-122"/>
              </a:rPr>
              <a:t>人工智能</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大模型</a:t>
            </a:r>
            <a:r>
              <a:rPr lang="en-US" altLang="zh-CN" b="0" i="0" dirty="0">
                <a:solidFill>
                  <a:srgbClr val="000000"/>
                </a:solidFill>
                <a:latin typeface="微软雅黑" panose="020B0503020204020204" charset="-122"/>
                <a:ea typeface="微软雅黑" panose="020B0503020204020204" charset="-122"/>
              </a:rPr>
              <a:t> </a:t>
            </a:r>
            <a:r>
              <a:rPr lang="zh-CN" altLang="en-US" b="0" i="0" dirty="0">
                <a:solidFill>
                  <a:srgbClr val="000000"/>
                </a:solidFill>
                <a:latin typeface="微软雅黑" panose="020B0503020204020204" charset="-122"/>
                <a:ea typeface="微软雅黑" panose="020B0503020204020204" charset="-122"/>
              </a:rPr>
              <a:t>第</a:t>
            </a:r>
            <a:r>
              <a:rPr lang="en-US" altLang="zh-CN" b="0" i="0" dirty="0">
                <a:solidFill>
                  <a:srgbClr val="000000"/>
                </a:solidFill>
                <a:latin typeface="微软雅黑" panose="020B0503020204020204" charset="-122"/>
                <a:ea typeface="微软雅黑" panose="020B0503020204020204" charset="-122"/>
              </a:rPr>
              <a:t>3</a:t>
            </a:r>
            <a:r>
              <a:rPr lang="zh-CN" altLang="en-US" b="0" i="0" dirty="0">
                <a:solidFill>
                  <a:srgbClr val="000000"/>
                </a:solidFill>
                <a:latin typeface="微软雅黑" panose="020B0503020204020204" charset="-122"/>
                <a:ea typeface="微软雅黑" panose="020B0503020204020204" charset="-122"/>
              </a:rPr>
              <a:t>部分：服务能力成熟度评估</a:t>
            </a:r>
          </a:p>
          <a:p>
            <a:pPr indent="0" algn="l" fontAlgn="auto">
              <a:lnSpc>
                <a:spcPct val="150000"/>
              </a:lnSpc>
              <a:buFont typeface="Arial" panose="020B0604020202020204" pitchFamily="34" charset="0"/>
              <a:buNone/>
            </a:pPr>
            <a:r>
              <a:rPr lang="en-US" altLang="zh-CN" b="0" i="0" dirty="0">
                <a:solidFill>
                  <a:srgbClr val="000000"/>
                </a:solidFill>
                <a:latin typeface="微软雅黑" panose="020B0503020204020204" charset="-122"/>
                <a:ea typeface="微软雅黑" panose="020B0503020204020204" charset="-122"/>
              </a:rPr>
              <a:t>.....</a:t>
            </a:r>
            <a:endParaRPr lang="zh-CN" altLang="en-US" b="0" i="0" dirty="0">
              <a:solidFill>
                <a:srgbClr val="000000"/>
              </a:solidFill>
              <a:latin typeface="微软雅黑" panose="020B0503020204020204" charset="-122"/>
              <a:ea typeface="微软雅黑" panose="020B0503020204020204" charset="-122"/>
            </a:endParaRPr>
          </a:p>
          <a:p>
            <a:pPr marL="285750" indent="-285750" algn="l" fontAlgn="auto">
              <a:lnSpc>
                <a:spcPct val="150000"/>
              </a:lnSpc>
              <a:buFont typeface="Arial" panose="020B0604020202020204" pitchFamily="34" charset="0"/>
              <a:buChar char="•"/>
            </a:pPr>
            <a:endParaRPr lang="zh-CN" altLang="en-US" b="0" i="0" dirty="0">
              <a:solidFill>
                <a:srgbClr val="000000"/>
              </a:solidFill>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5"/>
          <a:stretch>
            <a:fillRect/>
          </a:stretch>
        </p:blipFill>
        <p:spPr>
          <a:xfrm>
            <a:off x="7082155" y="3340735"/>
            <a:ext cx="4601845" cy="334708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语料券</a:t>
            </a:r>
            <a:r>
              <a:rPr lang="en-US" altLang="zh-CN">
                <a:sym typeface="+mn-ea"/>
              </a:rPr>
              <a:t>”</a:t>
            </a:r>
            <a:r>
              <a:rPr lang="zh-CN" altLang="en-US">
                <a:sym typeface="+mn-ea"/>
              </a:rPr>
              <a:t>核心解读</a:t>
            </a:r>
          </a:p>
        </p:txBody>
      </p:sp>
      <p:pic>
        <p:nvPicPr>
          <p:cNvPr id="3" name="图片 2"/>
          <p:cNvPicPr>
            <a:picLocks noChangeAspect="1"/>
          </p:cNvPicPr>
          <p:nvPr/>
        </p:nvPicPr>
        <p:blipFill>
          <a:blip r:embed="rId3"/>
          <a:stretch>
            <a:fillRect/>
          </a:stretch>
        </p:blipFill>
        <p:spPr>
          <a:xfrm>
            <a:off x="7376160" y="1887855"/>
            <a:ext cx="4544060" cy="3435985"/>
          </a:xfrm>
          <a:prstGeom prst="rect">
            <a:avLst/>
          </a:prstGeom>
          <a:ln>
            <a:solidFill>
              <a:schemeClr val="tx1"/>
            </a:solidFill>
          </a:ln>
        </p:spPr>
      </p:pic>
      <p:sp>
        <p:nvSpPr>
          <p:cNvPr id="10" name="文本框 9"/>
          <p:cNvSpPr txBox="1"/>
          <p:nvPr/>
        </p:nvSpPr>
        <p:spPr>
          <a:xfrm>
            <a:off x="1332865" y="1429385"/>
            <a:ext cx="383730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核心概念：什么是</a:t>
            </a:r>
            <a:r>
              <a:rPr kumimoji="0" lang="en-US" altLang="zh-CN" sz="1800" b="1" i="0" u="none" strike="noStrike" kern="1200" cap="none" spc="0" normalizeH="0" baseline="0" noProof="0" dirty="0">
                <a:ln>
                  <a:noFill/>
                </a:ln>
                <a:solidFill>
                  <a:srgbClr val="0F8287"/>
                </a:solidFill>
                <a:effectLst/>
                <a:uLnTx/>
                <a:uFillTx/>
                <a:latin typeface="+mn-ea"/>
                <a:cs typeface="+mn-cs"/>
              </a:rPr>
              <a:t>“</a:t>
            </a:r>
            <a:r>
              <a:rPr kumimoji="0" lang="zh-CN" altLang="en-US" sz="1800" b="1" i="0" u="none" strike="noStrike" kern="1200" cap="none" spc="0" normalizeH="0" baseline="0" noProof="0" dirty="0">
                <a:ln>
                  <a:noFill/>
                </a:ln>
                <a:solidFill>
                  <a:srgbClr val="0F8287"/>
                </a:solidFill>
                <a:effectLst/>
                <a:uLnTx/>
                <a:uFillTx/>
                <a:latin typeface="+mn-ea"/>
                <a:cs typeface="+mn-cs"/>
              </a:rPr>
              <a:t>支持的语料库</a:t>
            </a:r>
            <a:r>
              <a:rPr kumimoji="0" lang="en-US" altLang="zh-CN" sz="1800" b="1" i="0" u="none" strike="noStrike" kern="1200" cap="none" spc="0" normalizeH="0" baseline="0" noProof="0" dirty="0">
                <a:ln>
                  <a:noFill/>
                </a:ln>
                <a:solidFill>
                  <a:srgbClr val="0F8287"/>
                </a:solidFill>
                <a:effectLst/>
                <a:uLnTx/>
                <a:uFillTx/>
                <a:latin typeface="+mn-ea"/>
                <a:cs typeface="+mn-cs"/>
              </a:rPr>
              <a:t>”</a:t>
            </a:r>
          </a:p>
        </p:txBody>
      </p:sp>
      <p:sp>
        <p:nvSpPr>
          <p:cNvPr id="8" name="文本框 7"/>
          <p:cNvSpPr txBox="1"/>
          <p:nvPr/>
        </p:nvSpPr>
        <p:spPr>
          <a:xfrm>
            <a:off x="569595" y="2064385"/>
            <a:ext cx="6078855" cy="3046095"/>
          </a:xfrm>
          <a:prstGeom prst="rect">
            <a:avLst/>
          </a:prstGeom>
        </p:spPr>
        <p:txBody>
          <a:bodyPr wrap="square">
            <a:spAutoFit/>
          </a:bodyPr>
          <a:lstStyle/>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定义：重点行业全环节（基础理论研究、研发设计、生产管理、质量检测等）的多模态数据总和（结构化</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非结构化</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半结构化）</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处理要求：经清洗、标注、去噪、统一格式，支持大模型</a:t>
            </a:r>
            <a:r>
              <a:rPr lang="en-US" altLang="zh-CN" sz="1600" b="0" i="0" dirty="0">
                <a:solidFill>
                  <a:srgbClr val="000000"/>
                </a:solidFill>
                <a:latin typeface="微软雅黑" panose="020B0503020204020204" charset="-122"/>
                <a:ea typeface="微软雅黑" panose="020B0503020204020204" charset="-122"/>
              </a:rPr>
              <a:t> “</a:t>
            </a:r>
            <a:r>
              <a:rPr lang="zh-CN" altLang="en-US" sz="1600" b="0" i="0" dirty="0">
                <a:solidFill>
                  <a:srgbClr val="000000"/>
                </a:solidFill>
                <a:latin typeface="微软雅黑" panose="020B0503020204020204" charset="-122"/>
                <a:ea typeface="微软雅黑" panose="020B0503020204020204" charset="-122"/>
              </a:rPr>
              <a:t>开发</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训练</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微调</a:t>
            </a:r>
            <a:r>
              <a:rPr lang="en-US" altLang="zh-CN" sz="1600" b="0" i="0" dirty="0">
                <a:solidFill>
                  <a:srgbClr val="000000"/>
                </a:solidFill>
                <a:latin typeface="微软雅黑" panose="020B0503020204020204" charset="-122"/>
                <a:ea typeface="微软雅黑" panose="020B0503020204020204" charset="-122"/>
              </a:rPr>
              <a:t>”</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核心价值：</a:t>
            </a:r>
            <a:r>
              <a:rPr lang="zh-CN" altLang="en-US" sz="1600">
                <a:sym typeface="+mn-ea"/>
              </a:rPr>
              <a:t>支持行业应用中的自然语言处理、机器学习、计算机视觉等任务，满足行业大模型或场景大模型开发、训练和微调需求的高质量语料库</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语料券</a:t>
            </a:r>
            <a:r>
              <a:rPr lang="en-US" altLang="zh-CN">
                <a:sym typeface="+mn-ea"/>
              </a:rPr>
              <a:t>”</a:t>
            </a:r>
            <a:r>
              <a:rPr lang="zh-CN" altLang="en-US">
                <a:sym typeface="+mn-ea"/>
              </a:rPr>
              <a:t>核心解读</a:t>
            </a:r>
          </a:p>
        </p:txBody>
      </p:sp>
      <p:sp>
        <p:nvSpPr>
          <p:cNvPr id="4" name="文本框 3"/>
          <p:cNvSpPr txBox="1"/>
          <p:nvPr>
            <p:custDataLst>
              <p:tags r:id="rId1"/>
            </p:custDataLst>
          </p:nvPr>
        </p:nvSpPr>
        <p:spPr>
          <a:xfrm>
            <a:off x="1224915" y="1091565"/>
            <a:ext cx="3961765" cy="4942840"/>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
        <p:nvSpPr>
          <p:cNvPr id="9" name="文本框 8"/>
          <p:cNvSpPr txBox="1"/>
          <p:nvPr>
            <p:custDataLst>
              <p:tags r:id="rId2"/>
            </p:custDataLst>
          </p:nvPr>
        </p:nvSpPr>
        <p:spPr>
          <a:xfrm>
            <a:off x="1789430" y="1132205"/>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单位要求</a:t>
            </a:r>
          </a:p>
        </p:txBody>
      </p:sp>
      <p:sp>
        <p:nvSpPr>
          <p:cNvPr id="5" name="文本框 4"/>
          <p:cNvSpPr txBox="1"/>
          <p:nvPr>
            <p:custDataLst>
              <p:tags r:id="rId3"/>
            </p:custDataLst>
          </p:nvPr>
        </p:nvSpPr>
        <p:spPr>
          <a:xfrm>
            <a:off x="1441450" y="1555750"/>
            <a:ext cx="3596640" cy="3815080"/>
          </a:xfrm>
          <a:prstGeom prst="rect">
            <a:avLst/>
          </a:prstGeom>
        </p:spPr>
        <p:txBody>
          <a:bodyPr wrap="square">
            <a:noAutofit/>
          </a:bodyPr>
          <a:lstStyle/>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独立承担民事责任能力的企业；</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拥有语料库建设相关核心数据、关键技术及知识产权；</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具备语料收集、预处理、整理、标注所需的软硬件设施和专业团队；</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采购或治理语料时，不违反国家安全、商业秘密、个人隐私、科技伦理等法规，完成安全合规处理；</a:t>
            </a:r>
          </a:p>
          <a:p>
            <a:pPr marL="285750" indent="-285750" algn="l" fontAlgn="auto">
              <a:lnSpc>
                <a:spcPct val="150000"/>
              </a:lnSpc>
              <a:buFont typeface="Arial" panose="020B0604020202020204" pitchFamily="34" charset="0"/>
              <a:buChar char="•"/>
            </a:pPr>
            <a:r>
              <a:rPr lang="zh-CN" altLang="en-US" sz="1600" b="0" i="0" dirty="0">
                <a:solidFill>
                  <a:srgbClr val="000000"/>
                </a:solidFill>
                <a:latin typeface="微软雅黑" panose="020B0503020204020204" charset="-122"/>
                <a:ea typeface="微软雅黑" panose="020B0503020204020204" charset="-122"/>
              </a:rPr>
              <a:t>符合财政涉企资金</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绿色门槛</a:t>
            </a:r>
            <a:r>
              <a:rPr lang="en-US" altLang="zh-CN" sz="1600" b="0" i="0" dirty="0">
                <a:solidFill>
                  <a:srgbClr val="000000"/>
                </a:solidFill>
                <a:latin typeface="微软雅黑" panose="020B0503020204020204" charset="-122"/>
                <a:ea typeface="微软雅黑" panose="020B0503020204020204" charset="-122"/>
              </a:rPr>
              <a:t>” </a:t>
            </a:r>
            <a:r>
              <a:rPr lang="zh-CN" altLang="en-US" sz="1600" b="0" i="0" dirty="0">
                <a:solidFill>
                  <a:srgbClr val="000000"/>
                </a:solidFill>
                <a:latin typeface="微软雅黑" panose="020B0503020204020204" charset="-122"/>
                <a:ea typeface="微软雅黑" panose="020B0503020204020204" charset="-122"/>
              </a:rPr>
              <a:t>制度要求，近三年内无严重失信记录。</a:t>
            </a:r>
          </a:p>
        </p:txBody>
      </p:sp>
      <p:sp>
        <p:nvSpPr>
          <p:cNvPr id="6" name="文本框 5"/>
          <p:cNvSpPr txBox="1"/>
          <p:nvPr>
            <p:custDataLst>
              <p:tags r:id="rId4"/>
            </p:custDataLst>
          </p:nvPr>
        </p:nvSpPr>
        <p:spPr>
          <a:xfrm>
            <a:off x="6911975" y="1091565"/>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项目要求</a:t>
            </a:r>
          </a:p>
        </p:txBody>
      </p:sp>
      <p:sp>
        <p:nvSpPr>
          <p:cNvPr id="7" name="文本框 6"/>
          <p:cNvSpPr txBox="1"/>
          <p:nvPr>
            <p:custDataLst>
              <p:tags r:id="rId5"/>
            </p:custDataLst>
          </p:nvPr>
        </p:nvSpPr>
        <p:spPr>
          <a:xfrm>
            <a:off x="6253480" y="1091565"/>
            <a:ext cx="4993640" cy="4942840"/>
          </a:xfrm>
          <a:prstGeom prst="rect">
            <a:avLst/>
          </a:prstGeom>
          <a:noFill/>
          <a:ln w="28575">
            <a:solidFill>
              <a:schemeClr val="accent5">
                <a:lumMod val="75000"/>
              </a:schemeClr>
            </a:solidFill>
            <a:prstDash val="dash"/>
          </a:ln>
        </p:spPr>
        <p:txBody>
          <a:bodyPr wrap="square">
            <a:noAutofit/>
          </a:bodyPr>
          <a:lstStyle/>
          <a:p>
            <a:pPr>
              <a:lnSpc>
                <a:spcPct val="130000"/>
              </a:lnSpc>
            </a:pPr>
            <a:r>
              <a:rPr lang="en-US" altLang="zh-CN" sz="2200" dirty="0"/>
              <a:t>         </a:t>
            </a:r>
          </a:p>
        </p:txBody>
      </p:sp>
      <p:sp>
        <p:nvSpPr>
          <p:cNvPr id="11" name="文本框 10"/>
          <p:cNvSpPr txBox="1"/>
          <p:nvPr>
            <p:custDataLst>
              <p:tags r:id="rId6"/>
            </p:custDataLst>
          </p:nvPr>
        </p:nvSpPr>
        <p:spPr>
          <a:xfrm>
            <a:off x="6308090" y="1466850"/>
            <a:ext cx="4938395" cy="4443095"/>
          </a:xfrm>
          <a:prstGeom prst="rect">
            <a:avLst/>
          </a:prstGeom>
        </p:spPr>
        <p:txBody>
          <a:bodyPr wrap="square">
            <a:noAutofit/>
          </a:bodyPr>
          <a:lstStyle/>
          <a:p>
            <a:pPr marL="285750" indent="-285750" algn="l" fontAlgn="auto">
              <a:lnSpc>
                <a:spcPct val="150000"/>
              </a:lnSpc>
              <a:buFont typeface="Arial" panose="020B0604020202020204" pitchFamily="34" charset="0"/>
              <a:buChar char="•"/>
            </a:pPr>
            <a:r>
              <a:rPr lang="zh-CN" altLang="en-US" sz="1400" b="0" i="0" dirty="0">
                <a:solidFill>
                  <a:srgbClr val="000000"/>
                </a:solidFill>
                <a:latin typeface="微软雅黑" panose="020B0503020204020204" charset="-122"/>
                <a:ea typeface="微软雅黑" panose="020B0503020204020204" charset="-122"/>
              </a:rPr>
              <a:t>项目为正在实施或计划实施的项目，能够显著提升大模型训练的效率精度与安全可靠水平，建设周期一般不超过一年；</a:t>
            </a:r>
          </a:p>
          <a:p>
            <a:pPr marL="285750" indent="-285750" algn="l" fontAlgn="auto">
              <a:lnSpc>
                <a:spcPct val="150000"/>
              </a:lnSpc>
              <a:buFont typeface="Arial" panose="020B0604020202020204" pitchFamily="34" charset="0"/>
              <a:buChar char="•"/>
            </a:pPr>
            <a:r>
              <a:rPr lang="zh-CN" altLang="en-US" sz="1400" dirty="0">
                <a:solidFill>
                  <a:srgbClr val="000000"/>
                </a:solidFill>
                <a:latin typeface="微软雅黑" panose="020B0503020204020204" charset="-122"/>
                <a:ea typeface="微软雅黑" panose="020B0503020204020204" charset="-122"/>
                <a:sym typeface="+mn-ea"/>
              </a:rPr>
              <a:t>技术或性能创新，在行业领域有高度专业化和适用性，市场需求和竞争力明确</a:t>
            </a:r>
            <a:r>
              <a:rPr lang="zh-CN" altLang="en-US" sz="1400" b="0" i="0" dirty="0">
                <a:solidFill>
                  <a:srgbClr val="000000"/>
                </a:solidFill>
                <a:latin typeface="微软雅黑" panose="020B0503020204020204" charset="-122"/>
                <a:ea typeface="微软雅黑" panose="020B0503020204020204" charset="-122"/>
              </a:rPr>
              <a:t>；</a:t>
            </a:r>
          </a:p>
          <a:p>
            <a:pPr marL="285750" indent="-285750" algn="l" fontAlgn="auto">
              <a:lnSpc>
                <a:spcPct val="150000"/>
              </a:lnSpc>
              <a:buFont typeface="Arial" panose="020B0604020202020204" pitchFamily="34" charset="0"/>
              <a:buChar char="•"/>
            </a:pPr>
            <a:r>
              <a:rPr lang="zh-CN" altLang="en-US" sz="1400" b="0" i="0" dirty="0">
                <a:solidFill>
                  <a:srgbClr val="000000"/>
                </a:solidFill>
                <a:latin typeface="微软雅黑" panose="020B0503020204020204" charset="-122"/>
                <a:ea typeface="微软雅黑" panose="020B0503020204020204" charset="-122"/>
              </a:rPr>
              <a:t>有明确的应用推广方案及生态建设预期，预期目标包括不限于新增销售收入、服务大模型企业领域及数量，以及组织供需对接、交流推广等活动情况；</a:t>
            </a:r>
          </a:p>
          <a:p>
            <a:pPr marL="285750" indent="-285750" algn="l" fontAlgn="auto">
              <a:lnSpc>
                <a:spcPct val="150000"/>
              </a:lnSpc>
              <a:buFont typeface="Arial" panose="020B0604020202020204" pitchFamily="34" charset="0"/>
              <a:buChar char="•"/>
            </a:pPr>
            <a:r>
              <a:rPr lang="zh-CN" altLang="en-US" sz="1400" b="0" i="0" dirty="0">
                <a:solidFill>
                  <a:srgbClr val="000000"/>
                </a:solidFill>
                <a:latin typeface="微软雅黑" panose="020B0503020204020204" charset="-122"/>
                <a:ea typeface="微软雅黑" panose="020B0503020204020204" charset="-122"/>
              </a:rPr>
              <a:t>有明确的实施计划和资金保障，确保能够按计划完成建设；</a:t>
            </a:r>
          </a:p>
          <a:p>
            <a:pPr marL="285750" indent="-285750" algn="l" fontAlgn="auto">
              <a:lnSpc>
                <a:spcPct val="150000"/>
              </a:lnSpc>
              <a:buFont typeface="Arial" panose="020B0604020202020204" pitchFamily="34" charset="0"/>
              <a:buChar char="•"/>
            </a:pPr>
            <a:r>
              <a:rPr lang="zh-CN" altLang="en-US" sz="1400" b="0" i="0" dirty="0">
                <a:solidFill>
                  <a:srgbClr val="000000"/>
                </a:solidFill>
                <a:latin typeface="微软雅黑" panose="020B0503020204020204" charset="-122"/>
                <a:ea typeface="微软雅黑" panose="020B0503020204020204" charset="-122"/>
              </a:rPr>
              <a:t>项目验收时行业相关语料库数据量</a:t>
            </a:r>
            <a:r>
              <a:rPr lang="en-US" altLang="zh-CN" sz="1400" dirty="0">
                <a:solidFill>
                  <a:schemeClr val="accent1">
                    <a:lumMod val="75000"/>
                  </a:schemeClr>
                </a:solidFill>
                <a:latin typeface="微软雅黑" panose="020B0503020204020204" charset="-122"/>
                <a:ea typeface="微软雅黑" panose="020B0503020204020204" charset="-122"/>
                <a:sym typeface="+mn-ea"/>
              </a:rPr>
              <a:t>≥ 10 万条</a:t>
            </a:r>
            <a:r>
              <a:rPr lang="zh-CN" altLang="en-US" sz="1400" b="0" i="0" dirty="0">
                <a:solidFill>
                  <a:srgbClr val="000000"/>
                </a:solidFill>
                <a:latin typeface="微软雅黑" panose="020B0503020204020204" charset="-122"/>
                <a:ea typeface="微软雅黑" panose="020B0503020204020204" charset="-122"/>
              </a:rPr>
              <a:t>，具有较高的数据质量、领域覆盖程度、潜在价值和应用成效，项目验收时应通过第三方测评；</a:t>
            </a:r>
          </a:p>
          <a:p>
            <a:pPr marL="285750" indent="-285750" algn="l" fontAlgn="auto">
              <a:lnSpc>
                <a:spcPct val="150000"/>
              </a:lnSpc>
              <a:buFont typeface="Arial" panose="020B0604020202020204" pitchFamily="34" charset="0"/>
              <a:buChar char="•"/>
            </a:pPr>
            <a:r>
              <a:rPr lang="zh-CN" altLang="en-US" sz="1400" b="0" i="0" dirty="0">
                <a:solidFill>
                  <a:srgbClr val="000000"/>
                </a:solidFill>
                <a:latin typeface="微软雅黑" panose="020B0503020204020204" charset="-122"/>
                <a:ea typeface="微软雅黑" panose="020B0503020204020204" charset="-122"/>
              </a:rPr>
              <a:t>鼓励各行业语料库项目加快语料资源优化整合，积极开放公共语料。</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语料券</a:t>
            </a:r>
            <a:r>
              <a:rPr lang="en-US" altLang="zh-CN">
                <a:sym typeface="+mn-ea"/>
              </a:rPr>
              <a:t>”</a:t>
            </a:r>
            <a:r>
              <a:rPr lang="zh-CN" altLang="en-US">
                <a:sym typeface="+mn-ea"/>
              </a:rPr>
              <a:t>核心解读</a:t>
            </a:r>
          </a:p>
        </p:txBody>
      </p:sp>
      <p:graphicFrame>
        <p:nvGraphicFramePr>
          <p:cNvPr id="12" name="表格 11"/>
          <p:cNvGraphicFramePr/>
          <p:nvPr>
            <p:custDataLst>
              <p:tags r:id="rId1"/>
            </p:custDataLst>
          </p:nvPr>
        </p:nvGraphicFramePr>
        <p:xfrm>
          <a:off x="2752725" y="1147445"/>
          <a:ext cx="5445125" cy="2472690"/>
        </p:xfrm>
        <a:graphic>
          <a:graphicData uri="http://schemas.openxmlformats.org/drawingml/2006/table">
            <a:tbl>
              <a:tblPr firstRow="1">
                <a:tableStyleId>{B5733610-6CD2-4AE4-8212-2419AB5FF2AB}</a:tableStyleId>
              </a:tblPr>
              <a:tblGrid>
                <a:gridCol w="2081530"/>
                <a:gridCol w="1824355"/>
                <a:gridCol w="1539240"/>
              </a:tblGrid>
              <a:tr h="612140">
                <a:tc>
                  <a:txBody>
                    <a:bodyPr/>
                    <a:lstStyle/>
                    <a:p>
                      <a:pPr algn="ctr">
                        <a:buNone/>
                      </a:pPr>
                      <a:r>
                        <a:rPr lang="zh-CN" altLang="en-US" sz="1400"/>
                        <a:t>验收评价结果</a:t>
                      </a:r>
                    </a:p>
                  </a:txBody>
                  <a:tcPr anchor="ctr">
                    <a:solidFill>
                      <a:schemeClr val="accent5">
                        <a:lumMod val="75000"/>
                      </a:schemeClr>
                    </a:solidFill>
                  </a:tcPr>
                </a:tc>
                <a:tc>
                  <a:txBody>
                    <a:bodyPr/>
                    <a:lstStyle/>
                    <a:p>
                      <a:pPr algn="ctr">
                        <a:buNone/>
                      </a:pPr>
                      <a:r>
                        <a:rPr lang="zh-CN" altLang="en-US" sz="1400"/>
                        <a:t>一次性奖补上限</a:t>
                      </a:r>
                    </a:p>
                  </a:txBody>
                  <a:tcPr anchor="ctr">
                    <a:solidFill>
                      <a:schemeClr val="accent5">
                        <a:lumMod val="75000"/>
                      </a:schemeClr>
                    </a:solidFill>
                  </a:tcPr>
                </a:tc>
                <a:tc>
                  <a:txBody>
                    <a:bodyPr/>
                    <a:lstStyle/>
                    <a:p>
                      <a:pPr algn="ctr">
                        <a:buNone/>
                      </a:pPr>
                      <a:r>
                        <a:rPr lang="zh-CN" altLang="en-US" sz="1400"/>
                        <a:t>每年度奖补总量</a:t>
                      </a:r>
                    </a:p>
                  </a:txBody>
                  <a:tcPr anchor="ctr">
                    <a:solidFill>
                      <a:schemeClr val="accent5">
                        <a:lumMod val="75000"/>
                      </a:schemeClr>
                    </a:solidFill>
                  </a:tcPr>
                </a:tc>
              </a:tr>
              <a:tr h="464820">
                <a:tc>
                  <a:txBody>
                    <a:bodyPr/>
                    <a:lstStyle/>
                    <a:p>
                      <a:pPr algn="ctr">
                        <a:buNone/>
                      </a:pPr>
                      <a:r>
                        <a:rPr lang="zh-CN" altLang="en-US" sz="1400"/>
                        <a:t>初始遴选奖补</a:t>
                      </a:r>
                    </a:p>
                  </a:txBody>
                  <a:tcPr anchor="ctr"/>
                </a:tc>
                <a:tc>
                  <a:txBody>
                    <a:bodyPr/>
                    <a:lstStyle/>
                    <a:p>
                      <a:pPr algn="ctr">
                        <a:buNone/>
                      </a:pPr>
                      <a:r>
                        <a:rPr lang="en-US" altLang="zh-CN" sz="1400"/>
                        <a:t>75</a:t>
                      </a:r>
                      <a:r>
                        <a:rPr lang="zh-CN" altLang="en-US" sz="1400"/>
                        <a:t>万元</a:t>
                      </a:r>
                    </a:p>
                  </a:txBody>
                  <a:tcPr anchor="ctr"/>
                </a:tc>
                <a:tc>
                  <a:txBody>
                    <a:bodyPr/>
                    <a:lstStyle/>
                    <a:p>
                      <a:pPr algn="ctr">
                        <a:buNone/>
                      </a:pPr>
                      <a:r>
                        <a:rPr lang="zh-CN" altLang="en-US" sz="1400"/>
                        <a:t>不超过</a:t>
                      </a:r>
                      <a:r>
                        <a:rPr lang="en-US" sz="1400"/>
                        <a:t>20</a:t>
                      </a:r>
                      <a:r>
                        <a:rPr lang="zh-CN" altLang="en-US" sz="1400"/>
                        <a:t>个</a:t>
                      </a:r>
                    </a:p>
                  </a:txBody>
                  <a:tcPr anchor="ctr"/>
                </a:tc>
              </a:tr>
              <a:tr h="465455">
                <a:tc>
                  <a:txBody>
                    <a:bodyPr/>
                    <a:lstStyle/>
                    <a:p>
                      <a:pPr algn="ctr">
                        <a:buNone/>
                      </a:pPr>
                      <a:r>
                        <a:rPr lang="zh-CN" altLang="en-US" sz="1400"/>
                        <a:t>验收优秀追加奖补</a:t>
                      </a:r>
                    </a:p>
                  </a:txBody>
                  <a:tcPr anchor="ctr"/>
                </a:tc>
                <a:tc>
                  <a:txBody>
                    <a:bodyPr/>
                    <a:lstStyle/>
                    <a:p>
                      <a:pPr algn="ctr">
                        <a:buNone/>
                      </a:pPr>
                      <a:r>
                        <a:rPr lang="en-US" altLang="zh-CN" sz="1400"/>
                        <a:t>75</a:t>
                      </a:r>
                      <a:r>
                        <a:rPr lang="zh-CN" altLang="en-US" sz="1400"/>
                        <a:t>万元</a:t>
                      </a:r>
                    </a:p>
                  </a:txBody>
                  <a:tcPr anchor="ctr"/>
                </a:tc>
                <a:tc>
                  <a:txBody>
                    <a:bodyPr/>
                    <a:lstStyle/>
                    <a:p>
                      <a:pPr algn="ctr">
                        <a:buNone/>
                      </a:pPr>
                      <a:r>
                        <a:rPr lang="en-US" altLang="zh-CN" sz="1400"/>
                        <a:t>/</a:t>
                      </a:r>
                    </a:p>
                  </a:txBody>
                  <a:tcPr anchor="ctr"/>
                </a:tc>
              </a:tr>
              <a:tr h="464820">
                <a:tc>
                  <a:txBody>
                    <a:bodyPr/>
                    <a:lstStyle/>
                    <a:p>
                      <a:pPr algn="ctr">
                        <a:buNone/>
                      </a:pPr>
                      <a:r>
                        <a:rPr lang="zh-CN" altLang="en-US" sz="1400"/>
                        <a:t>验收合格</a:t>
                      </a:r>
                    </a:p>
                  </a:txBody>
                  <a:tcPr anchor="ctr"/>
                </a:tc>
                <a:tc>
                  <a:txBody>
                    <a:bodyPr/>
                    <a:lstStyle/>
                    <a:p>
                      <a:pPr algn="ctr">
                        <a:buNone/>
                      </a:pPr>
                      <a:r>
                        <a:rPr lang="zh-CN" altLang="en-US" sz="1400"/>
                        <a:t>无额外奖补</a:t>
                      </a:r>
                    </a:p>
                  </a:txBody>
                  <a:tcPr anchor="ctr"/>
                </a:tc>
                <a:tc>
                  <a:txBody>
                    <a:bodyPr/>
                    <a:lstStyle/>
                    <a:p>
                      <a:pPr algn="ctr">
                        <a:buNone/>
                      </a:pPr>
                      <a:r>
                        <a:rPr lang="en-US" altLang="zh-CN" sz="1400"/>
                        <a:t>/</a:t>
                      </a:r>
                    </a:p>
                  </a:txBody>
                  <a:tcPr anchor="ctr"/>
                </a:tc>
              </a:tr>
              <a:tr h="465455">
                <a:tc>
                  <a:txBody>
                    <a:bodyPr/>
                    <a:lstStyle/>
                    <a:p>
                      <a:pPr algn="ctr">
                        <a:buNone/>
                      </a:pPr>
                      <a:r>
                        <a:rPr lang="zh-CN" altLang="en-US" sz="1400">
                          <a:sym typeface="+mn-ea"/>
                        </a:rPr>
                        <a:t>验收不合格</a:t>
                      </a:r>
                    </a:p>
                  </a:txBody>
                  <a:tcPr anchor="ctr"/>
                </a:tc>
                <a:tc>
                  <a:txBody>
                    <a:bodyPr/>
                    <a:lstStyle/>
                    <a:p>
                      <a:pPr algn="ctr">
                        <a:buNone/>
                      </a:pPr>
                      <a:r>
                        <a:rPr lang="zh-CN" altLang="en-US" sz="1400"/>
                        <a:t>收回奖补</a:t>
                      </a:r>
                    </a:p>
                  </a:txBody>
                  <a:tcPr anchor="ctr"/>
                </a:tc>
                <a:tc>
                  <a:txBody>
                    <a:bodyPr/>
                    <a:lstStyle/>
                    <a:p>
                      <a:pPr algn="ctr">
                        <a:buNone/>
                      </a:pPr>
                      <a:endParaRPr lang="en-US" altLang="zh-CN" sz="1400"/>
                    </a:p>
                  </a:txBody>
                  <a:tcPr anchor="ctr"/>
                </a:tc>
              </a:tr>
            </a:tbl>
          </a:graphicData>
        </a:graphic>
      </p:graphicFrame>
      <p:sp>
        <p:nvSpPr>
          <p:cNvPr id="13" name="文本框 12"/>
          <p:cNvSpPr txBox="1"/>
          <p:nvPr/>
        </p:nvSpPr>
        <p:spPr>
          <a:xfrm>
            <a:off x="1426845" y="723900"/>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奖补标准</a:t>
            </a:r>
          </a:p>
        </p:txBody>
      </p:sp>
      <p:sp>
        <p:nvSpPr>
          <p:cNvPr id="3" name="文本框 2"/>
          <p:cNvSpPr txBox="1"/>
          <p:nvPr/>
        </p:nvSpPr>
        <p:spPr>
          <a:xfrm>
            <a:off x="1372870" y="3976370"/>
            <a:ext cx="10283825" cy="2881630"/>
          </a:xfrm>
          <a:prstGeom prst="rect">
            <a:avLst/>
          </a:prstGeom>
        </p:spPr>
        <p:txBody>
          <a:bodyPr wrap="square">
            <a:spAutoFit/>
          </a:bodyPr>
          <a:lstStyle/>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发布通知：省工信厅</a:t>
            </a:r>
            <a:r>
              <a:rPr lang="en-US" altLang="zh-CN" sz="1600" b="0" i="0" dirty="0">
                <a:solidFill>
                  <a:srgbClr val="000000"/>
                </a:solidFill>
                <a:latin typeface="微软雅黑" panose="020B0503020204020204" charset="-122"/>
                <a:ea typeface="微软雅黑" panose="020B0503020204020204" charset="-122"/>
              </a:rPr>
              <a:t> + </a:t>
            </a:r>
            <a:r>
              <a:rPr lang="zh-CN" altLang="en-US" sz="1600" b="0" i="0" dirty="0">
                <a:solidFill>
                  <a:srgbClr val="000000"/>
                </a:solidFill>
                <a:latin typeface="微软雅黑" panose="020B0503020204020204" charset="-122"/>
                <a:ea typeface="微软雅黑" panose="020B0503020204020204" charset="-122"/>
              </a:rPr>
              <a:t>财政厅发布申报要求，各市工信局</a:t>
            </a:r>
            <a:r>
              <a:rPr lang="en-US" altLang="zh-CN" sz="1600" b="0" i="0" dirty="0">
                <a:solidFill>
                  <a:srgbClr val="000000"/>
                </a:solidFill>
                <a:latin typeface="微软雅黑" panose="020B0503020204020204" charset="-122"/>
                <a:ea typeface="微软雅黑" panose="020B0503020204020204" charset="-122"/>
              </a:rPr>
              <a:t>+</a:t>
            </a:r>
            <a:r>
              <a:rPr lang="zh-CN" altLang="en-US" sz="1600" b="0" i="0" dirty="0">
                <a:solidFill>
                  <a:srgbClr val="000000"/>
                </a:solidFill>
                <a:latin typeface="微软雅黑" panose="020B0503020204020204" charset="-122"/>
                <a:ea typeface="微软雅黑" panose="020B0503020204020204" charset="-122"/>
              </a:rPr>
              <a:t>财政局组织本地企业申报，省属及中央驻鲁单位按属地申报；</a:t>
            </a: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属地推荐：申报单位填写《山东省重点行业语料库揭榜挂帅项目申报书》提交市工信局；</a:t>
            </a:r>
            <a:endParaRPr lang="en-US" altLang="zh-CN" sz="1600" b="0" i="0" dirty="0">
              <a:solidFill>
                <a:srgbClr val="000000"/>
              </a:solidFill>
              <a:latin typeface="微软雅黑" panose="020B0503020204020204" charset="-122"/>
              <a:ea typeface="微软雅黑" panose="020B0503020204020204" charset="-122"/>
            </a:endParaRP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初审推荐：各市工信局牵头对申报材料进行评审，以两部门名义正式行文报至省工信化厅、省财政厅；</a:t>
            </a: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评审公布：省工信厅组织专家或第三方专业机构对申报项目进行评审，综合采取材料评审、现场答辩等方式，确定揭榜项目名单，将评审结果商省财政厅同意后予以公示；</a:t>
            </a:r>
          </a:p>
          <a:p>
            <a:pPr marL="285750" indent="-285750" algn="l">
              <a:lnSpc>
                <a:spcPct val="150000"/>
              </a:lnSpc>
              <a:spcBef>
                <a:spcPts val="400"/>
              </a:spcBef>
              <a:buClrTx/>
              <a:buSzTx/>
              <a:buFont typeface="Wingdings" panose="05000000000000000000" charset="0"/>
              <a:buChar char="Ø"/>
            </a:pPr>
            <a:r>
              <a:rPr lang="zh-CN" altLang="en-US" sz="1600" b="0" i="0" dirty="0">
                <a:solidFill>
                  <a:srgbClr val="000000"/>
                </a:solidFill>
                <a:latin typeface="微软雅黑" panose="020B0503020204020204" charset="-122"/>
                <a:ea typeface="微软雅黑" panose="020B0503020204020204" charset="-122"/>
              </a:rPr>
              <a:t>验收评估：省工信厅根据项目实施实际情况，于</a:t>
            </a:r>
            <a:r>
              <a:rPr lang="en-US" altLang="zh-CN" sz="1600" b="0" i="0" dirty="0">
                <a:solidFill>
                  <a:srgbClr val="000000"/>
                </a:solidFill>
                <a:latin typeface="微软雅黑" panose="020B0503020204020204" charset="-122"/>
                <a:ea typeface="微软雅黑" panose="020B0503020204020204" charset="-122"/>
              </a:rPr>
              <a:t>2026</a:t>
            </a:r>
            <a:r>
              <a:rPr lang="zh-CN" altLang="en-US" sz="1600" b="0" i="0" dirty="0">
                <a:solidFill>
                  <a:srgbClr val="000000"/>
                </a:solidFill>
                <a:latin typeface="微软雅黑" panose="020B0503020204020204" charset="-122"/>
                <a:ea typeface="微软雅黑" panose="020B0503020204020204" charset="-122"/>
              </a:rPr>
              <a:t>年进行集中验收评估。</a:t>
            </a:r>
          </a:p>
        </p:txBody>
      </p:sp>
      <p:sp>
        <p:nvSpPr>
          <p:cNvPr id="10" name="文本框 9"/>
          <p:cNvSpPr txBox="1"/>
          <p:nvPr/>
        </p:nvSpPr>
        <p:spPr>
          <a:xfrm>
            <a:off x="1426845" y="3646170"/>
            <a:ext cx="1543685" cy="423545"/>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F8287"/>
                </a:solidFill>
                <a:effectLst/>
                <a:uLnTx/>
                <a:uFillTx/>
                <a:latin typeface="+mn-ea"/>
                <a:cs typeface="+mn-cs"/>
              </a:rPr>
              <a:t>关键流程</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a:t>
            </a:r>
            <a:r>
              <a:rPr lang="zh-CN" altLang="en-US">
                <a:sym typeface="+mn-ea"/>
              </a:rPr>
              <a:t>语料券</a:t>
            </a:r>
            <a:r>
              <a:rPr lang="en-US" altLang="zh-CN">
                <a:sym typeface="+mn-ea"/>
              </a:rPr>
              <a:t>”</a:t>
            </a:r>
            <a:r>
              <a:rPr lang="zh-CN" altLang="en-US">
                <a:sym typeface="+mn-ea"/>
              </a:rPr>
              <a:t>评价指标体系</a:t>
            </a:r>
            <a:endParaRPr lang="zh-CN" altLang="en-US"/>
          </a:p>
        </p:txBody>
      </p:sp>
      <p:graphicFrame>
        <p:nvGraphicFramePr>
          <p:cNvPr id="18" name="表格 17"/>
          <p:cNvGraphicFramePr/>
          <p:nvPr/>
        </p:nvGraphicFramePr>
        <p:xfrm>
          <a:off x="142240" y="649605"/>
          <a:ext cx="5647055" cy="5706745"/>
        </p:xfrm>
        <a:graphic>
          <a:graphicData uri="http://schemas.openxmlformats.org/drawingml/2006/table">
            <a:tbl>
              <a:tblPr firstRow="1">
                <a:tableStyleId>{B5733610-6CD2-4AE4-8212-2419AB5FF2AB}</a:tableStyleId>
              </a:tblPr>
              <a:tblGrid>
                <a:gridCol w="504879"/>
                <a:gridCol w="882650"/>
                <a:gridCol w="3534959"/>
                <a:gridCol w="724567"/>
              </a:tblGrid>
              <a:tr h="403225">
                <a:tc>
                  <a:txBody>
                    <a:bodyPr/>
                    <a:lstStyle/>
                    <a:p>
                      <a:pPr algn="ctr">
                        <a:buNone/>
                      </a:pPr>
                      <a:r>
                        <a:rPr lang="zh-CN" altLang="en-US" sz="1200"/>
                        <a:t>类型</a:t>
                      </a:r>
                    </a:p>
                  </a:txBody>
                  <a:tcPr anchor="ctr">
                    <a:solidFill>
                      <a:schemeClr val="accent5">
                        <a:lumMod val="75000"/>
                      </a:schemeClr>
                    </a:solidFill>
                  </a:tcPr>
                </a:tc>
                <a:tc>
                  <a:txBody>
                    <a:bodyPr/>
                    <a:lstStyle/>
                    <a:p>
                      <a:pPr algn="ctr">
                        <a:buNone/>
                      </a:pPr>
                      <a:r>
                        <a:rPr lang="zh-CN" altLang="en-US" sz="1200"/>
                        <a:t>指标名称</a:t>
                      </a:r>
                    </a:p>
                  </a:txBody>
                  <a:tcPr anchor="ctr">
                    <a:solidFill>
                      <a:schemeClr val="accent5">
                        <a:lumMod val="75000"/>
                      </a:schemeClr>
                    </a:solidFill>
                  </a:tcPr>
                </a:tc>
                <a:tc>
                  <a:txBody>
                    <a:bodyPr/>
                    <a:lstStyle/>
                    <a:p>
                      <a:pPr algn="ctr">
                        <a:buNone/>
                      </a:pPr>
                      <a:r>
                        <a:rPr lang="zh-CN" altLang="en-US" sz="1200"/>
                        <a:t>指标说明</a:t>
                      </a:r>
                    </a:p>
                  </a:txBody>
                  <a:tcPr anchor="ctr">
                    <a:solidFill>
                      <a:schemeClr val="accent5">
                        <a:lumMod val="75000"/>
                      </a:schemeClr>
                    </a:solidFill>
                  </a:tcPr>
                </a:tc>
                <a:tc>
                  <a:txBody>
                    <a:bodyPr/>
                    <a:lstStyle/>
                    <a:p>
                      <a:pPr algn="ctr">
                        <a:buNone/>
                      </a:pPr>
                      <a:r>
                        <a:rPr lang="zh-CN" altLang="en-US" sz="1200"/>
                        <a:t>备注</a:t>
                      </a:r>
                    </a:p>
                  </a:txBody>
                  <a:tcPr anchor="ctr">
                    <a:solidFill>
                      <a:schemeClr val="accent5">
                        <a:lumMod val="75000"/>
                      </a:schemeClr>
                    </a:solidFill>
                  </a:tcPr>
                </a:tc>
              </a:tr>
              <a:tr h="457200">
                <a:tc rowSpan="7">
                  <a:txBody>
                    <a:bodyPr/>
                    <a:lstStyle/>
                    <a:p>
                      <a:pPr algn="ctr">
                        <a:buNone/>
                      </a:pPr>
                      <a:r>
                        <a:rPr lang="zh-CN" altLang="en-US" sz="1200"/>
                        <a:t>项目承担主体基本情况</a:t>
                      </a:r>
                    </a:p>
                  </a:txBody>
                  <a:tcPr anchor="ctr"/>
                </a:tc>
                <a:tc>
                  <a:txBody>
                    <a:bodyPr/>
                    <a:lstStyle/>
                    <a:p>
                      <a:pPr algn="ctr">
                        <a:buNone/>
                      </a:pPr>
                      <a:r>
                        <a:rPr lang="zh-CN" altLang="en-US" sz="1200"/>
                        <a:t>主营业务收入情况</a:t>
                      </a:r>
                      <a:r>
                        <a:rPr lang="en-US" altLang="zh-CN" sz="1200"/>
                        <a:t>(</a:t>
                      </a:r>
                      <a:r>
                        <a:rPr lang="zh-CN" altLang="en-US" sz="1200"/>
                        <a:t>万元</a:t>
                      </a:r>
                      <a:r>
                        <a:rPr lang="en-US" altLang="zh-CN" sz="1200"/>
                        <a:t>)</a:t>
                      </a:r>
                    </a:p>
                  </a:txBody>
                  <a:tcPr anchor="ctr"/>
                </a:tc>
                <a:tc>
                  <a:txBody>
                    <a:bodyPr/>
                    <a:lstStyle/>
                    <a:p>
                      <a:pPr algn="ctr">
                        <a:buNone/>
                      </a:pPr>
                      <a:r>
                        <a:rPr lang="zh-CN" altLang="en-US" sz="1200"/>
                        <a:t>近</a:t>
                      </a:r>
                      <a:r>
                        <a:rPr lang="en-US" altLang="zh-CN" sz="1200"/>
                        <a:t>2</a:t>
                      </a:r>
                      <a:r>
                        <a:rPr lang="zh-CN" altLang="en-US" sz="1200"/>
                        <a:t>年主营业务收入情况。</a:t>
                      </a:r>
                    </a:p>
                  </a:txBody>
                  <a:tcPr anchor="ctr"/>
                </a:tc>
                <a:tc>
                  <a:txBody>
                    <a:bodyPr/>
                    <a:lstStyle/>
                    <a:p>
                      <a:pPr algn="ctr">
                        <a:buNone/>
                      </a:pPr>
                      <a:r>
                        <a:rPr lang="zh-CN" altLang="en-US" sz="1200"/>
                        <a:t>加分项</a:t>
                      </a:r>
                    </a:p>
                  </a:txBody>
                  <a:tcPr anchor="ctr"/>
                </a:tc>
              </a:tr>
              <a:tr h="457200">
                <a:tc vMerge="1">
                  <a:txBody>
                    <a:bodyPr/>
                    <a:lstStyle/>
                    <a:p>
                      <a:endParaRPr lang="zh-CN"/>
                    </a:p>
                  </a:txBody>
                  <a:tcPr anchor="ctr"/>
                </a:tc>
                <a:tc>
                  <a:txBody>
                    <a:bodyPr/>
                    <a:lstStyle/>
                    <a:p>
                      <a:pPr algn="ctr">
                        <a:buNone/>
                      </a:pPr>
                      <a:r>
                        <a:rPr lang="zh-CN" altLang="en-US" sz="1200"/>
                        <a:t>语料库业务收入</a:t>
                      </a:r>
                      <a:r>
                        <a:rPr lang="en-US" altLang="zh-CN" sz="1200"/>
                        <a:t>(</a:t>
                      </a:r>
                      <a:r>
                        <a:rPr lang="zh-CN" altLang="en-US" sz="1200"/>
                        <a:t>万元</a:t>
                      </a:r>
                      <a:r>
                        <a:rPr lang="en-US" altLang="zh-CN" sz="1200"/>
                        <a:t>)</a:t>
                      </a:r>
                    </a:p>
                  </a:txBody>
                  <a:tcPr anchor="ctr"/>
                </a:tc>
                <a:tc>
                  <a:txBody>
                    <a:bodyPr/>
                    <a:lstStyle/>
                    <a:p>
                      <a:pPr algn="ctr">
                        <a:buNone/>
                      </a:pPr>
                      <a:r>
                        <a:rPr lang="zh-CN" altLang="en-US" sz="1200"/>
                        <a:t>申报的语料库项目上年度销售收入情况。</a:t>
                      </a:r>
                    </a:p>
                  </a:txBody>
                  <a:tcPr anchor="ctr"/>
                </a:tc>
                <a:tc>
                  <a:txBody>
                    <a:bodyPr/>
                    <a:lstStyle/>
                    <a:p>
                      <a:pPr algn="ctr">
                        <a:buNone/>
                      </a:pPr>
                      <a:r>
                        <a:rPr lang="zh-CN" altLang="en-US" sz="1200">
                          <a:sym typeface="+mn-ea"/>
                        </a:rPr>
                        <a:t>加分项</a:t>
                      </a:r>
                      <a:endParaRPr lang="zh-CN" altLang="en-US" sz="1200"/>
                    </a:p>
                  </a:txBody>
                  <a:tcPr anchor="ctr"/>
                </a:tc>
              </a:tr>
              <a:tr h="274320">
                <a:tc vMerge="1">
                  <a:txBody>
                    <a:bodyPr/>
                    <a:lstStyle/>
                    <a:p>
                      <a:endParaRPr lang="zh-CN"/>
                    </a:p>
                  </a:txBody>
                  <a:tcPr anchor="ctr"/>
                </a:tc>
                <a:tc>
                  <a:txBody>
                    <a:bodyPr/>
                    <a:lstStyle/>
                    <a:p>
                      <a:pPr algn="ctr">
                        <a:buNone/>
                      </a:pPr>
                      <a:r>
                        <a:rPr lang="zh-CN" altLang="en-US" sz="1200"/>
                        <a:t>牵头单位运行情况</a:t>
                      </a:r>
                    </a:p>
                  </a:txBody>
                  <a:tcPr anchor="ctr"/>
                </a:tc>
                <a:tc>
                  <a:txBody>
                    <a:bodyPr/>
                    <a:lstStyle/>
                    <a:p>
                      <a:pPr algn="ctr">
                        <a:buNone/>
                      </a:pPr>
                      <a:r>
                        <a:rPr lang="en-US" altLang="zh-CN" sz="1200"/>
                        <a:t>3 </a:t>
                      </a:r>
                      <a:r>
                        <a:rPr lang="zh-CN" altLang="en-US" sz="1200"/>
                        <a:t>年内无严重失信行为。</a:t>
                      </a:r>
                    </a:p>
                  </a:txBody>
                  <a:tcPr anchor="ctr"/>
                </a:tc>
                <a:tc>
                  <a:txBody>
                    <a:bodyPr/>
                    <a:lstStyle/>
                    <a:p>
                      <a:pPr algn="ctr">
                        <a:buNone/>
                      </a:pPr>
                      <a:r>
                        <a:rPr lang="zh-CN" altLang="en-US" sz="1200">
                          <a:sym typeface="+mn-ea"/>
                        </a:rPr>
                        <a:t>否决项</a:t>
                      </a:r>
                      <a:endParaRPr lang="zh-CN" altLang="en-US" sz="1200"/>
                    </a:p>
                  </a:txBody>
                  <a:tcPr anchor="ctr"/>
                </a:tc>
              </a:tr>
              <a:tr h="274320">
                <a:tc vMerge="1">
                  <a:txBody>
                    <a:bodyPr/>
                    <a:lstStyle/>
                    <a:p>
                      <a:endParaRPr lang="zh-CN"/>
                    </a:p>
                  </a:txBody>
                  <a:tcPr anchor="ctr"/>
                </a:tc>
                <a:tc>
                  <a:txBody>
                    <a:bodyPr/>
                    <a:lstStyle/>
                    <a:p>
                      <a:pPr algn="ctr">
                        <a:buNone/>
                      </a:pPr>
                      <a:r>
                        <a:rPr lang="zh-CN" altLang="en-US" sz="1200"/>
                        <a:t>财政涉企资金门槛</a:t>
                      </a:r>
                    </a:p>
                  </a:txBody>
                  <a:tcPr anchor="ctr"/>
                </a:tc>
                <a:tc>
                  <a:txBody>
                    <a:bodyPr/>
                    <a:lstStyle/>
                    <a:p>
                      <a:pPr algn="ctr">
                        <a:buNone/>
                      </a:pPr>
                      <a:r>
                        <a:rPr lang="zh-CN" altLang="en-US" sz="1200"/>
                        <a:t>项目承担主体单位符合财政涉企资金</a:t>
                      </a:r>
                      <a:r>
                        <a:rPr lang="en-US" altLang="zh-CN" sz="1200"/>
                        <a:t>“</a:t>
                      </a:r>
                      <a:r>
                        <a:rPr lang="zh-CN" altLang="en-US" sz="1200"/>
                        <a:t>绿色门槛</a:t>
                      </a:r>
                      <a:r>
                        <a:rPr lang="en-US" altLang="zh-CN" sz="1200"/>
                        <a:t>”</a:t>
                      </a:r>
                      <a:r>
                        <a:rPr lang="zh-CN" altLang="en-US" sz="1200"/>
                        <a:t>制度要求。</a:t>
                      </a:r>
                    </a:p>
                  </a:txBody>
                  <a:tcPr anchor="ctr"/>
                </a:tc>
                <a:tc>
                  <a:txBody>
                    <a:bodyPr/>
                    <a:lstStyle/>
                    <a:p>
                      <a:pPr algn="ctr">
                        <a:buNone/>
                      </a:pPr>
                      <a:r>
                        <a:rPr lang="zh-CN" altLang="en-US" sz="1200"/>
                        <a:t>否决项</a:t>
                      </a:r>
                    </a:p>
                  </a:txBody>
                  <a:tcPr anchor="ctr"/>
                </a:tc>
              </a:tr>
              <a:tr h="274320">
                <a:tc vMerge="1">
                  <a:txBody>
                    <a:bodyPr/>
                    <a:lstStyle/>
                    <a:p>
                      <a:endParaRPr lang="zh-CN"/>
                    </a:p>
                  </a:txBody>
                  <a:tcPr anchor="ctr"/>
                </a:tc>
                <a:tc>
                  <a:txBody>
                    <a:bodyPr/>
                    <a:lstStyle/>
                    <a:p>
                      <a:pPr algn="ctr">
                        <a:buNone/>
                      </a:pPr>
                      <a:r>
                        <a:rPr lang="zh-CN" altLang="en-US" sz="1200"/>
                        <a:t>研发投入情况</a:t>
                      </a:r>
                    </a:p>
                  </a:txBody>
                  <a:tcPr anchor="ctr"/>
                </a:tc>
                <a:tc>
                  <a:txBody>
                    <a:bodyPr/>
                    <a:lstStyle/>
                    <a:p>
                      <a:pPr algn="ctr">
                        <a:buNone/>
                      </a:pPr>
                      <a:r>
                        <a:rPr lang="zh-CN" altLang="en-US" sz="1200"/>
                        <a:t>近</a:t>
                      </a:r>
                      <a:r>
                        <a:rPr lang="en-US" altLang="zh-CN" sz="1200"/>
                        <a:t>2</a:t>
                      </a:r>
                      <a:r>
                        <a:rPr lang="zh-CN" altLang="en-US" sz="1200"/>
                        <a:t>年研究开发费用总额占企业销售</a:t>
                      </a:r>
                      <a:r>
                        <a:rPr lang="en-US" altLang="zh-CN" sz="1200"/>
                        <a:t>(</a:t>
                      </a:r>
                      <a:r>
                        <a:rPr lang="zh-CN" altLang="en-US" sz="1200"/>
                        <a:t>营业</a:t>
                      </a:r>
                      <a:r>
                        <a:rPr lang="en-US" altLang="zh-CN" sz="1200"/>
                        <a:t>)</a:t>
                      </a:r>
                      <a:r>
                        <a:rPr lang="zh-CN" altLang="en-US" sz="1200"/>
                        <a:t>收入总额的比例不低于</a:t>
                      </a:r>
                      <a:r>
                        <a:rPr lang="en-US" altLang="zh-CN" sz="1200"/>
                        <a:t> 7%</a:t>
                      </a:r>
                      <a:r>
                        <a:rPr lang="zh-CN" altLang="en-US" sz="1200"/>
                        <a:t>或研究开发费用总额</a:t>
                      </a:r>
                      <a:r>
                        <a:rPr lang="en-US" altLang="zh-CN" sz="1200"/>
                        <a:t> 500 </a:t>
                      </a:r>
                      <a:r>
                        <a:rPr lang="zh-CN" altLang="en-US" sz="1200"/>
                        <a:t>万元以上。</a:t>
                      </a:r>
                    </a:p>
                  </a:txBody>
                  <a:tcPr anchor="ctr"/>
                </a:tc>
                <a:tc>
                  <a:txBody>
                    <a:bodyPr/>
                    <a:lstStyle/>
                    <a:p>
                      <a:pPr algn="ctr">
                        <a:buNone/>
                      </a:pPr>
                      <a:r>
                        <a:rPr lang="zh-CN" altLang="en-US" sz="1200">
                          <a:sym typeface="+mn-ea"/>
                        </a:rPr>
                        <a:t>加分项</a:t>
                      </a:r>
                      <a:endParaRPr lang="zh-CN" altLang="en-US" sz="1200"/>
                    </a:p>
                  </a:txBody>
                  <a:tcPr anchor="ctr"/>
                </a:tc>
              </a:tr>
              <a:tr h="274320">
                <a:tc vMerge="1">
                  <a:txBody>
                    <a:bodyPr/>
                    <a:lstStyle/>
                    <a:p>
                      <a:endParaRPr lang="zh-CN"/>
                    </a:p>
                  </a:txBody>
                  <a:tcPr anchor="ctr"/>
                </a:tc>
                <a:tc>
                  <a:txBody>
                    <a:bodyPr/>
                    <a:lstStyle/>
                    <a:p>
                      <a:pPr algn="ctr">
                        <a:buNone/>
                      </a:pPr>
                      <a:r>
                        <a:rPr lang="zh-CN" altLang="en-US" sz="1200"/>
                        <a:t>牵头单位荣誉、奖励情况</a:t>
                      </a:r>
                    </a:p>
                  </a:txBody>
                  <a:tcPr anchor="ctr"/>
                </a:tc>
                <a:tc>
                  <a:txBody>
                    <a:bodyPr/>
                    <a:lstStyle/>
                    <a:p>
                      <a:pPr algn="ctr">
                        <a:buNone/>
                      </a:pPr>
                      <a:r>
                        <a:rPr lang="zh-CN" altLang="en-US" sz="1200"/>
                        <a:t>所获得国家级荣誉、省部级荣誉和奖励情况</a:t>
                      </a:r>
                    </a:p>
                  </a:txBody>
                  <a:tcPr anchor="ctr"/>
                </a:tc>
                <a:tc>
                  <a:txBody>
                    <a:bodyPr/>
                    <a:lstStyle/>
                    <a:p>
                      <a:pPr algn="ctr">
                        <a:buNone/>
                      </a:pPr>
                      <a:r>
                        <a:rPr lang="zh-CN" altLang="en-US" sz="1200">
                          <a:sym typeface="+mn-ea"/>
                        </a:rPr>
                        <a:t>加分项</a:t>
                      </a:r>
                      <a:endParaRPr lang="zh-CN" altLang="en-US" sz="1200"/>
                    </a:p>
                  </a:txBody>
                  <a:tcPr anchor="ctr"/>
                </a:tc>
              </a:tr>
              <a:tr h="274320">
                <a:tc vMerge="1">
                  <a:txBody>
                    <a:bodyPr/>
                    <a:lstStyle/>
                    <a:p>
                      <a:endParaRPr lang="zh-CN"/>
                    </a:p>
                  </a:txBody>
                  <a:tcPr anchor="ctr"/>
                </a:tc>
                <a:tc>
                  <a:txBody>
                    <a:bodyPr/>
                    <a:lstStyle/>
                    <a:p>
                      <a:pPr algn="ctr">
                        <a:buNone/>
                      </a:pPr>
                      <a:r>
                        <a:rPr lang="zh-CN" altLang="en-US" sz="1200"/>
                        <a:t>牵头单位财务情况</a:t>
                      </a:r>
                    </a:p>
                  </a:txBody>
                  <a:tcPr anchor="ctr"/>
                </a:tc>
                <a:tc>
                  <a:txBody>
                    <a:bodyPr/>
                    <a:lstStyle/>
                    <a:p>
                      <a:pPr algn="ctr">
                        <a:buNone/>
                      </a:pPr>
                      <a:r>
                        <a:rPr lang="zh-CN" altLang="en-US" sz="1200"/>
                        <a:t>近</a:t>
                      </a:r>
                      <a:r>
                        <a:rPr lang="en-US" altLang="zh-CN" sz="1200"/>
                        <a:t>3</a:t>
                      </a:r>
                      <a:r>
                        <a:rPr lang="zh-CN" altLang="en-US" sz="1200"/>
                        <a:t>年财务状况。</a:t>
                      </a:r>
                    </a:p>
                  </a:txBody>
                  <a:tcPr anchor="ctr"/>
                </a:tc>
                <a:tc>
                  <a:txBody>
                    <a:bodyPr/>
                    <a:lstStyle/>
                    <a:p>
                      <a:pPr algn="ctr">
                        <a:buNone/>
                      </a:pPr>
                      <a:endParaRPr lang="zh-CN" altLang="en-US" sz="1200"/>
                    </a:p>
                  </a:txBody>
                  <a:tcPr anchor="ctr"/>
                </a:tc>
              </a:tr>
              <a:tr h="274320">
                <a:tc rowSpan="3">
                  <a:txBody>
                    <a:bodyPr/>
                    <a:lstStyle/>
                    <a:p>
                      <a:pPr algn="ctr">
                        <a:buNone/>
                      </a:pPr>
                      <a:r>
                        <a:rPr lang="zh-CN" altLang="en-US" sz="1200"/>
                        <a:t>技术支撑能力</a:t>
                      </a:r>
                    </a:p>
                  </a:txBody>
                  <a:tcPr anchor="ctr"/>
                </a:tc>
                <a:tc>
                  <a:txBody>
                    <a:bodyPr/>
                    <a:lstStyle/>
                    <a:p>
                      <a:pPr algn="ctr">
                        <a:buNone/>
                      </a:pPr>
                      <a:r>
                        <a:rPr lang="zh-CN" altLang="en-US" sz="1200"/>
                        <a:t>持续研发方案</a:t>
                      </a:r>
                    </a:p>
                  </a:txBody>
                  <a:tcPr anchor="ctr"/>
                </a:tc>
                <a:tc>
                  <a:txBody>
                    <a:bodyPr/>
                    <a:lstStyle/>
                    <a:p>
                      <a:pPr algn="ctr">
                        <a:buNone/>
                      </a:pPr>
                      <a:r>
                        <a:rPr lang="zh-CN" altLang="en-US" sz="1200"/>
                        <a:t>具有明确的语料库建设方向和产品发展规划。</a:t>
                      </a:r>
                    </a:p>
                    <a:p>
                      <a:pPr algn="ctr">
                        <a:buNone/>
                      </a:pPr>
                      <a:r>
                        <a:rPr lang="zh-CN" altLang="en-US" sz="1200"/>
                        <a:t>方向和规划清晰，可行性及保障要素情况。</a:t>
                      </a:r>
                    </a:p>
                  </a:txBody>
                  <a:tcPr anchor="ctr"/>
                </a:tc>
                <a:tc>
                  <a:txBody>
                    <a:bodyPr/>
                    <a:lstStyle/>
                    <a:p>
                      <a:pPr algn="ctr">
                        <a:buNone/>
                      </a:pPr>
                      <a:endParaRPr lang="zh-CN" altLang="en-US" sz="1200"/>
                    </a:p>
                  </a:txBody>
                  <a:tcPr anchor="ctr"/>
                </a:tc>
              </a:tr>
              <a:tr h="274320">
                <a:tc vMerge="1">
                  <a:txBody>
                    <a:bodyPr/>
                    <a:lstStyle/>
                    <a:p>
                      <a:endParaRPr lang="zh-CN"/>
                    </a:p>
                  </a:txBody>
                  <a:tcPr anchor="ctr"/>
                </a:tc>
                <a:tc>
                  <a:txBody>
                    <a:bodyPr/>
                    <a:lstStyle/>
                    <a:p>
                      <a:pPr algn="ctr">
                        <a:buNone/>
                      </a:pPr>
                      <a:r>
                        <a:rPr lang="zh-CN" altLang="en-US" sz="1200"/>
                        <a:t>研发技术实力情况</a:t>
                      </a:r>
                    </a:p>
                  </a:txBody>
                  <a:tcPr anchor="ctr"/>
                </a:tc>
                <a:tc>
                  <a:txBody>
                    <a:bodyPr/>
                    <a:lstStyle/>
                    <a:p>
                      <a:pPr algn="ctr">
                        <a:buNone/>
                      </a:pPr>
                      <a:r>
                        <a:rPr lang="zh-CN" altLang="en-US" sz="1200"/>
                        <a:t>在申报领域主持、参加国家、省部级重点项目</a:t>
                      </a:r>
                    </a:p>
                    <a:p>
                      <a:pPr algn="ctr">
                        <a:buNone/>
                      </a:pPr>
                      <a:r>
                        <a:rPr lang="zh-CN" altLang="en-US" sz="1200"/>
                        <a:t>情况；专利、软著、论文情况等。</a:t>
                      </a:r>
                    </a:p>
                  </a:txBody>
                  <a:tcPr anchor="ctr"/>
                </a:tc>
                <a:tc>
                  <a:txBody>
                    <a:bodyPr/>
                    <a:lstStyle/>
                    <a:p>
                      <a:pPr algn="ctr">
                        <a:buNone/>
                      </a:pPr>
                      <a:endParaRPr lang="zh-CN" altLang="en-US" sz="1200"/>
                    </a:p>
                  </a:txBody>
                  <a:tcPr anchor="ctr"/>
                </a:tc>
              </a:tr>
              <a:tr h="274320">
                <a:tc vMerge="1">
                  <a:txBody>
                    <a:bodyPr/>
                    <a:lstStyle/>
                    <a:p>
                      <a:endParaRPr lang="zh-CN"/>
                    </a:p>
                  </a:txBody>
                  <a:tcPr anchor="ctr"/>
                </a:tc>
                <a:tc>
                  <a:txBody>
                    <a:bodyPr/>
                    <a:lstStyle/>
                    <a:p>
                      <a:pPr algn="ctr">
                        <a:buNone/>
                      </a:pPr>
                      <a:r>
                        <a:rPr lang="zh-CN" altLang="en-US" sz="1200"/>
                        <a:t>研发平台建设情况</a:t>
                      </a:r>
                    </a:p>
                  </a:txBody>
                  <a:tcPr anchor="ctr"/>
                </a:tc>
                <a:tc>
                  <a:txBody>
                    <a:bodyPr/>
                    <a:lstStyle/>
                    <a:p>
                      <a:pPr algn="ctr">
                        <a:buNone/>
                      </a:pPr>
                      <a:r>
                        <a:rPr lang="zh-CN" altLang="en-US" sz="1200"/>
                        <a:t>重点实验室、工程技术中心建设情况，拥有人</a:t>
                      </a:r>
                    </a:p>
                    <a:p>
                      <a:pPr algn="ctr">
                        <a:buNone/>
                      </a:pPr>
                      <a:r>
                        <a:rPr lang="zh-CN" altLang="en-US" sz="1200"/>
                        <a:t>工智能领域研发平台情况。</a:t>
                      </a:r>
                    </a:p>
                  </a:txBody>
                  <a:tcPr anchor="ctr"/>
                </a:tc>
                <a:tc>
                  <a:txBody>
                    <a:bodyPr/>
                    <a:lstStyle/>
                    <a:p>
                      <a:pPr algn="ctr">
                        <a:buNone/>
                      </a:pPr>
                      <a:endParaRPr lang="zh-CN" altLang="en-US" sz="1200"/>
                    </a:p>
                  </a:txBody>
                  <a:tcPr anchor="ctr"/>
                </a:tc>
              </a:tr>
            </a:tbl>
          </a:graphicData>
        </a:graphic>
      </p:graphicFrame>
      <p:graphicFrame>
        <p:nvGraphicFramePr>
          <p:cNvPr id="5" name="表格 4"/>
          <p:cNvGraphicFramePr/>
          <p:nvPr>
            <p:custDataLst>
              <p:tags r:id="rId1"/>
            </p:custDataLst>
          </p:nvPr>
        </p:nvGraphicFramePr>
        <p:xfrm>
          <a:off x="6039485" y="649605"/>
          <a:ext cx="5836285" cy="4389120"/>
        </p:xfrm>
        <a:graphic>
          <a:graphicData uri="http://schemas.openxmlformats.org/drawingml/2006/table">
            <a:tbl>
              <a:tblPr firstRow="1">
                <a:tableStyleId>{B5733610-6CD2-4AE4-8212-2419AB5FF2AB}</a:tableStyleId>
              </a:tblPr>
              <a:tblGrid>
                <a:gridCol w="620395"/>
                <a:gridCol w="1021715"/>
                <a:gridCol w="3734435"/>
                <a:gridCol w="459740"/>
              </a:tblGrid>
              <a:tr h="445770">
                <a:tc>
                  <a:txBody>
                    <a:bodyPr/>
                    <a:lstStyle/>
                    <a:p>
                      <a:pPr algn="ctr">
                        <a:buNone/>
                      </a:pPr>
                      <a:r>
                        <a:rPr lang="zh-CN" altLang="en-US" sz="1200"/>
                        <a:t>类型</a:t>
                      </a:r>
                    </a:p>
                  </a:txBody>
                  <a:tcPr anchor="ctr">
                    <a:solidFill>
                      <a:schemeClr val="accent5">
                        <a:lumMod val="75000"/>
                      </a:schemeClr>
                    </a:solidFill>
                  </a:tcPr>
                </a:tc>
                <a:tc>
                  <a:txBody>
                    <a:bodyPr/>
                    <a:lstStyle/>
                    <a:p>
                      <a:pPr algn="ctr">
                        <a:buNone/>
                      </a:pPr>
                      <a:r>
                        <a:rPr lang="zh-CN" altLang="en-US" sz="1200"/>
                        <a:t>指标名称</a:t>
                      </a:r>
                    </a:p>
                  </a:txBody>
                  <a:tcPr anchor="ctr">
                    <a:solidFill>
                      <a:schemeClr val="accent5">
                        <a:lumMod val="75000"/>
                      </a:schemeClr>
                    </a:solidFill>
                  </a:tcPr>
                </a:tc>
                <a:tc>
                  <a:txBody>
                    <a:bodyPr/>
                    <a:lstStyle/>
                    <a:p>
                      <a:pPr algn="ctr">
                        <a:buNone/>
                      </a:pPr>
                      <a:r>
                        <a:rPr lang="zh-CN" altLang="en-US" sz="1200"/>
                        <a:t>指标说明</a:t>
                      </a:r>
                    </a:p>
                  </a:txBody>
                  <a:tcPr anchor="ctr">
                    <a:solidFill>
                      <a:schemeClr val="accent5">
                        <a:lumMod val="75000"/>
                      </a:schemeClr>
                    </a:solidFill>
                  </a:tcPr>
                </a:tc>
                <a:tc>
                  <a:txBody>
                    <a:bodyPr/>
                    <a:lstStyle/>
                    <a:p>
                      <a:pPr algn="ctr">
                        <a:buNone/>
                      </a:pPr>
                      <a:r>
                        <a:rPr lang="zh-CN" altLang="en-US" sz="1200"/>
                        <a:t>备注</a:t>
                      </a:r>
                    </a:p>
                  </a:txBody>
                  <a:tcPr anchor="ctr">
                    <a:solidFill>
                      <a:schemeClr val="accent5">
                        <a:lumMod val="75000"/>
                      </a:schemeClr>
                    </a:solidFill>
                  </a:tcPr>
                </a:tc>
              </a:tr>
              <a:tr h="640080">
                <a:tc>
                  <a:txBody>
                    <a:bodyPr/>
                    <a:lstStyle/>
                    <a:p>
                      <a:pPr algn="ctr">
                        <a:buNone/>
                      </a:pPr>
                      <a:r>
                        <a:rPr lang="zh-CN" altLang="en-US" sz="1200">
                          <a:sym typeface="+mn-ea"/>
                        </a:rPr>
                        <a:t>技术支撑能力</a:t>
                      </a:r>
                      <a:endParaRPr lang="zh-CN" altLang="en-US" sz="1200"/>
                    </a:p>
                  </a:txBody>
                  <a:tcPr anchor="ctr"/>
                </a:tc>
                <a:tc>
                  <a:txBody>
                    <a:bodyPr/>
                    <a:lstStyle/>
                    <a:p>
                      <a:pPr algn="ctr">
                        <a:buNone/>
                      </a:pPr>
                      <a:r>
                        <a:rPr lang="zh-CN" altLang="en-US" sz="1200"/>
                        <a:t>产品市场推广情况</a:t>
                      </a:r>
                    </a:p>
                  </a:txBody>
                  <a:tcPr anchor="ctr"/>
                </a:tc>
                <a:tc>
                  <a:txBody>
                    <a:bodyPr/>
                    <a:lstStyle/>
                    <a:p>
                      <a:pPr algn="ctr">
                        <a:buNone/>
                      </a:pPr>
                      <a:r>
                        <a:rPr lang="zh-CN" altLang="en-US" sz="1200"/>
                        <a:t>语料库产品在大模型企业开展推广应用情况，</a:t>
                      </a:r>
                    </a:p>
                    <a:p>
                      <a:pPr algn="ctr">
                        <a:buNone/>
                      </a:pPr>
                      <a:r>
                        <a:rPr lang="zh-CN" altLang="en-US" sz="1200"/>
                        <a:t>语料库产品有落地应用场景，并取得较好的成</a:t>
                      </a:r>
                    </a:p>
                    <a:p>
                      <a:pPr algn="ctr">
                        <a:buNone/>
                      </a:pPr>
                      <a:r>
                        <a:rPr lang="zh-CN" altLang="en-US" sz="1200"/>
                        <a:t>效。</a:t>
                      </a:r>
                    </a:p>
                  </a:txBody>
                  <a:tcPr anchor="ctr"/>
                </a:tc>
                <a:tc>
                  <a:txBody>
                    <a:bodyPr/>
                    <a:lstStyle/>
                    <a:p>
                      <a:pPr algn="ctr">
                        <a:buNone/>
                      </a:pPr>
                      <a:endParaRPr lang="zh-CN" altLang="en-US" sz="1200"/>
                    </a:p>
                  </a:txBody>
                  <a:tcPr anchor="ctr"/>
                </a:tc>
              </a:tr>
              <a:tr h="640080">
                <a:tc rowSpan="6">
                  <a:txBody>
                    <a:bodyPr/>
                    <a:lstStyle/>
                    <a:p>
                      <a:pPr algn="ctr">
                        <a:buNone/>
                      </a:pPr>
                      <a:r>
                        <a:rPr lang="zh-CN" altLang="en-US" sz="1200"/>
                        <a:t>申报项目研发</a:t>
                      </a:r>
                    </a:p>
                    <a:p>
                      <a:pPr algn="ctr">
                        <a:buNone/>
                      </a:pPr>
                      <a:r>
                        <a:rPr lang="zh-CN" altLang="en-US" sz="1200"/>
                        <a:t>及推广计划</a:t>
                      </a:r>
                    </a:p>
                  </a:txBody>
                  <a:tcPr anchor="ctr"/>
                </a:tc>
                <a:tc>
                  <a:txBody>
                    <a:bodyPr/>
                    <a:lstStyle/>
                    <a:p>
                      <a:pPr algn="ctr">
                        <a:buNone/>
                      </a:pPr>
                      <a:r>
                        <a:rPr lang="zh-CN" altLang="en-US" sz="1200"/>
                        <a:t>项目开展的必要性分析</a:t>
                      </a:r>
                    </a:p>
                  </a:txBody>
                  <a:tcPr anchor="ctr"/>
                </a:tc>
                <a:tc>
                  <a:txBody>
                    <a:bodyPr/>
                    <a:lstStyle/>
                    <a:p>
                      <a:pPr algn="ctr">
                        <a:buNone/>
                      </a:pPr>
                      <a:r>
                        <a:rPr lang="zh-CN" altLang="en-US" sz="1200"/>
                        <a:t>项目具有加快实施的重要性、紧迫性，语料库</a:t>
                      </a:r>
                    </a:p>
                    <a:p>
                      <a:pPr algn="ctr">
                        <a:buNone/>
                      </a:pPr>
                      <a:r>
                        <a:rPr lang="zh-CN" altLang="en-US" sz="1200"/>
                        <a:t>产品通过持续优化与高质量扩充，能够显著提</a:t>
                      </a:r>
                    </a:p>
                    <a:p>
                      <a:pPr algn="ctr">
                        <a:buNone/>
                      </a:pPr>
                      <a:r>
                        <a:rPr lang="zh-CN" altLang="en-US" sz="1200"/>
                        <a:t>升大模型训练的效率精度与安全可靠水平。</a:t>
                      </a:r>
                    </a:p>
                  </a:txBody>
                  <a:tcPr anchor="ctr"/>
                </a:tc>
                <a:tc>
                  <a:txBody>
                    <a:bodyPr/>
                    <a:lstStyle/>
                    <a:p>
                      <a:pPr algn="ctr">
                        <a:buNone/>
                      </a:pPr>
                      <a:endParaRPr lang="zh-CN" altLang="en-US" sz="1200"/>
                    </a:p>
                  </a:txBody>
                  <a:tcPr anchor="ctr"/>
                </a:tc>
              </a:tr>
              <a:tr h="640080">
                <a:tc vMerge="1">
                  <a:txBody>
                    <a:bodyPr/>
                    <a:lstStyle/>
                    <a:p>
                      <a:endParaRPr lang="zh-CN"/>
                    </a:p>
                  </a:txBody>
                  <a:tcPr anchor="ctr"/>
                </a:tc>
                <a:tc>
                  <a:txBody>
                    <a:bodyPr/>
                    <a:lstStyle/>
                    <a:p>
                      <a:pPr algn="ctr">
                        <a:buNone/>
                      </a:pPr>
                      <a:r>
                        <a:rPr lang="zh-CN" altLang="en-US" sz="1200"/>
                        <a:t>联合单位情况</a:t>
                      </a:r>
                    </a:p>
                  </a:txBody>
                  <a:tcPr anchor="ctr"/>
                </a:tc>
                <a:tc>
                  <a:txBody>
                    <a:bodyPr/>
                    <a:lstStyle/>
                    <a:p>
                      <a:pPr algn="ctr">
                        <a:buNone/>
                      </a:pPr>
                      <a:r>
                        <a:rPr lang="zh-CN" altLang="en-US" sz="1200"/>
                        <a:t>联合申报的单位应具有较强的学科专业优势、</a:t>
                      </a:r>
                    </a:p>
                    <a:p>
                      <a:pPr algn="ctr">
                        <a:buNone/>
                      </a:pPr>
                      <a:r>
                        <a:rPr lang="zh-CN" altLang="en-US" sz="1200"/>
                        <a:t>科研成果积累、人才团队配置，证明其在行业</a:t>
                      </a:r>
                    </a:p>
                    <a:p>
                      <a:pPr algn="ctr">
                        <a:buNone/>
                      </a:pPr>
                      <a:r>
                        <a:rPr lang="zh-CN" altLang="en-US" sz="1200"/>
                        <a:t>知识体系构建中具有较好的学术水平。</a:t>
                      </a:r>
                    </a:p>
                  </a:txBody>
                  <a:tcPr anchor="ctr"/>
                </a:tc>
                <a:tc>
                  <a:txBody>
                    <a:bodyPr/>
                    <a:lstStyle/>
                    <a:p>
                      <a:pPr algn="ctr">
                        <a:buNone/>
                      </a:pPr>
                      <a:endParaRPr lang="zh-CN" altLang="en-US" sz="1200"/>
                    </a:p>
                  </a:txBody>
                  <a:tcPr anchor="ctr"/>
                </a:tc>
              </a:tr>
              <a:tr h="457200">
                <a:tc vMerge="1">
                  <a:txBody>
                    <a:bodyPr/>
                    <a:lstStyle/>
                    <a:p>
                      <a:endParaRPr lang="zh-CN"/>
                    </a:p>
                  </a:txBody>
                  <a:tcPr anchor="ctr"/>
                </a:tc>
                <a:tc>
                  <a:txBody>
                    <a:bodyPr/>
                    <a:lstStyle/>
                    <a:p>
                      <a:pPr algn="ctr">
                        <a:buNone/>
                      </a:pPr>
                      <a:r>
                        <a:rPr lang="zh-CN" altLang="en-US" sz="1200"/>
                        <a:t>项目建设方案情况</a:t>
                      </a:r>
                    </a:p>
                  </a:txBody>
                  <a:tcPr anchor="ctr"/>
                </a:tc>
                <a:tc>
                  <a:txBody>
                    <a:bodyPr/>
                    <a:lstStyle/>
                    <a:p>
                      <a:pPr algn="ctr">
                        <a:buNone/>
                      </a:pPr>
                      <a:r>
                        <a:rPr lang="zh-CN" altLang="en-US" sz="1200"/>
                        <a:t>项目技术方案的合理性、可行性，目标的明确</a:t>
                      </a:r>
                    </a:p>
                    <a:p>
                      <a:pPr algn="ctr">
                        <a:buNone/>
                      </a:pPr>
                      <a:r>
                        <a:rPr lang="zh-CN" altLang="en-US" sz="1200"/>
                        <a:t>性，项目理解准确，建设方案内容合理。</a:t>
                      </a:r>
                    </a:p>
                  </a:txBody>
                  <a:tcPr anchor="ctr"/>
                </a:tc>
                <a:tc>
                  <a:txBody>
                    <a:bodyPr/>
                    <a:lstStyle/>
                    <a:p>
                      <a:pPr algn="ctr">
                        <a:buNone/>
                      </a:pPr>
                      <a:endParaRPr lang="zh-CN" altLang="en-US" sz="1200"/>
                    </a:p>
                  </a:txBody>
                  <a:tcPr anchor="ctr"/>
                </a:tc>
              </a:tr>
              <a:tr h="640080">
                <a:tc vMerge="1">
                  <a:txBody>
                    <a:bodyPr/>
                    <a:lstStyle/>
                    <a:p>
                      <a:endParaRPr lang="zh-CN"/>
                    </a:p>
                  </a:txBody>
                  <a:tcPr anchor="ctr"/>
                </a:tc>
                <a:tc>
                  <a:txBody>
                    <a:bodyPr/>
                    <a:lstStyle/>
                    <a:p>
                      <a:pPr algn="ctr">
                        <a:buNone/>
                      </a:pPr>
                      <a:r>
                        <a:rPr lang="zh-CN" altLang="en-US" sz="1200"/>
                        <a:t>应用推广方案及生态建设情况</a:t>
                      </a:r>
                    </a:p>
                  </a:txBody>
                  <a:tcPr anchor="ctr"/>
                </a:tc>
                <a:tc>
                  <a:txBody>
                    <a:bodyPr/>
                    <a:lstStyle/>
                    <a:p>
                      <a:pPr algn="ctr">
                        <a:buNone/>
                      </a:pPr>
                      <a:r>
                        <a:rPr lang="zh-CN" altLang="en-US" sz="1200"/>
                        <a:t>预期新增销售收入、服务大模型企业数量以及</a:t>
                      </a:r>
                    </a:p>
                    <a:p>
                      <a:pPr algn="ctr">
                        <a:buNone/>
                      </a:pPr>
                      <a:r>
                        <a:rPr lang="zh-CN" altLang="en-US" sz="1200"/>
                        <a:t>组织供需对接、技术交流等活动情况。</a:t>
                      </a:r>
                    </a:p>
                  </a:txBody>
                  <a:tcPr anchor="ctr"/>
                </a:tc>
                <a:tc>
                  <a:txBody>
                    <a:bodyPr/>
                    <a:lstStyle/>
                    <a:p>
                      <a:pPr algn="ctr">
                        <a:buNone/>
                      </a:pPr>
                      <a:endParaRPr lang="zh-CN" altLang="en-US" sz="1200"/>
                    </a:p>
                  </a:txBody>
                  <a:tcPr anchor="ctr"/>
                </a:tc>
              </a:tr>
              <a:tr h="457200">
                <a:tc vMerge="1">
                  <a:txBody>
                    <a:bodyPr/>
                    <a:lstStyle/>
                    <a:p>
                      <a:endParaRPr lang="zh-CN"/>
                    </a:p>
                  </a:txBody>
                  <a:tcPr anchor="ctr"/>
                </a:tc>
                <a:tc>
                  <a:txBody>
                    <a:bodyPr/>
                    <a:lstStyle/>
                    <a:p>
                      <a:pPr algn="ctr">
                        <a:buNone/>
                      </a:pPr>
                      <a:r>
                        <a:rPr lang="zh-CN" altLang="en-US" sz="1200"/>
                        <a:t>实施计划</a:t>
                      </a:r>
                    </a:p>
                  </a:txBody>
                  <a:tcPr anchor="ctr"/>
                </a:tc>
                <a:tc>
                  <a:txBody>
                    <a:bodyPr/>
                    <a:lstStyle/>
                    <a:p>
                      <a:pPr algn="ctr">
                        <a:buNone/>
                      </a:pPr>
                      <a:r>
                        <a:rPr lang="zh-CN" altLang="en-US" sz="1200"/>
                        <a:t>项目组织和管理制度完善，保障措施到位，计</a:t>
                      </a:r>
                    </a:p>
                    <a:p>
                      <a:pPr algn="ctr">
                        <a:buNone/>
                      </a:pPr>
                      <a:r>
                        <a:rPr lang="zh-CN" altLang="en-US" sz="1200"/>
                        <a:t>划进度安排科学合理且具备可操作性。</a:t>
                      </a:r>
                    </a:p>
                  </a:txBody>
                  <a:tcPr anchor="ctr"/>
                </a:tc>
                <a:tc>
                  <a:txBody>
                    <a:bodyPr/>
                    <a:lstStyle/>
                    <a:p>
                      <a:pPr algn="ctr">
                        <a:buNone/>
                      </a:pPr>
                      <a:endParaRPr lang="zh-CN" altLang="en-US" sz="1200"/>
                    </a:p>
                  </a:txBody>
                  <a:tcPr anchor="ctr"/>
                </a:tc>
              </a:tr>
              <a:tr h="457200">
                <a:tc vMerge="1">
                  <a:txBody>
                    <a:bodyPr/>
                    <a:lstStyle/>
                    <a:p>
                      <a:endParaRPr lang="zh-CN"/>
                    </a:p>
                  </a:txBody>
                  <a:tcPr anchor="ctr"/>
                </a:tc>
                <a:tc>
                  <a:txBody>
                    <a:bodyPr/>
                    <a:lstStyle/>
                    <a:p>
                      <a:pPr algn="ctr">
                        <a:buNone/>
                      </a:pPr>
                      <a:r>
                        <a:rPr lang="zh-CN" altLang="en-US" sz="1200"/>
                        <a:t>投资合理性</a:t>
                      </a:r>
                    </a:p>
                  </a:txBody>
                  <a:tcPr anchor="ctr"/>
                </a:tc>
                <a:tc>
                  <a:txBody>
                    <a:bodyPr/>
                    <a:lstStyle/>
                    <a:p>
                      <a:pPr algn="ctr">
                        <a:buNone/>
                      </a:pPr>
                      <a:r>
                        <a:rPr lang="zh-CN" altLang="en-US" sz="1200"/>
                        <a:t>项目投资规模及规划合理性，能够支撑项目建</a:t>
                      </a:r>
                    </a:p>
                    <a:p>
                      <a:pPr algn="ctr">
                        <a:buNone/>
                      </a:pPr>
                      <a:r>
                        <a:rPr lang="zh-CN" altLang="en-US" sz="1200"/>
                        <a:t>设相关要求。</a:t>
                      </a:r>
                    </a:p>
                  </a:txBody>
                  <a:tcPr anchor="ctr"/>
                </a:tc>
                <a:tc>
                  <a:txBody>
                    <a:bodyPr/>
                    <a:lstStyle/>
                    <a:p>
                      <a:pPr algn="ctr">
                        <a:buNone/>
                      </a:pPr>
                      <a:endParaRPr lang="zh-CN" altLang="en-US" sz="1200"/>
                    </a:p>
                  </a:txBody>
                  <a:tcPr anchor="ctr"/>
                </a:tc>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从产业规模看，人工智能正在加速做强做优做大</a:t>
            </a:r>
            <a:endParaRPr lang="zh-CN" altLang="en-US" dirty="0"/>
          </a:p>
        </p:txBody>
      </p:sp>
      <p:sp>
        <p:nvSpPr>
          <p:cNvPr id="100" name="文本框 99"/>
          <p:cNvSpPr txBox="1"/>
          <p:nvPr/>
        </p:nvSpPr>
        <p:spPr>
          <a:xfrm>
            <a:off x="1107440" y="1153160"/>
            <a:ext cx="9758045" cy="2143125"/>
          </a:xfrm>
          <a:prstGeom prst="rect">
            <a:avLst/>
          </a:prstGeom>
          <a:noFill/>
          <a:ln w="9525">
            <a:noFill/>
          </a:ln>
        </p:spPr>
        <p:txBody>
          <a:bodyPr wrap="square">
            <a:spAutoFit/>
          </a:bodyPr>
          <a:lstStyle/>
          <a:p>
            <a:pPr indent="401320" fontAlgn="auto">
              <a:lnSpc>
                <a:spcPts val="4000"/>
              </a:lnSpc>
            </a:pPr>
            <a:r>
              <a:rPr lang="zh-CN" altLang="en-US" sz="2200" b="0" dirty="0"/>
              <a:t>2022年以来，随着生成式人工智能的出现，</a:t>
            </a:r>
            <a:r>
              <a:rPr lang="zh-CN" altLang="en-US" sz="2200" b="1" dirty="0">
                <a:solidFill>
                  <a:srgbClr val="FF0000"/>
                </a:solidFill>
                <a:latin typeface="黑体" panose="02010609060101010101" pitchFamily="49" charset="-122"/>
                <a:ea typeface="黑体" panose="02010609060101010101" pitchFamily="49" charset="-122"/>
              </a:rPr>
              <a:t>人工智能步入以大模型开发为主导的发展阶段</a:t>
            </a:r>
            <a:r>
              <a:rPr lang="zh-CN" altLang="en-US" sz="2200" b="0" dirty="0"/>
              <a:t>，从2023年基础通用大模型“百模大战”，到2024年垂直领域行业大模型“千模大战”，人工智能已成为全球技术进步、产业发展的核心驱动力之一。</a:t>
            </a:r>
          </a:p>
        </p:txBody>
      </p:sp>
      <p:pic>
        <p:nvPicPr>
          <p:cNvPr id="1073743896" name="图片 1073743895" descr="图片1"/>
          <p:cNvPicPr>
            <a:picLocks noChangeAspect="1"/>
          </p:cNvPicPr>
          <p:nvPr>
            <p:custDataLst>
              <p:tags r:id="rId1"/>
            </p:custDataLst>
          </p:nvPr>
        </p:nvPicPr>
        <p:blipFill>
          <a:blip r:embed="rId4"/>
          <a:stretch>
            <a:fillRect/>
          </a:stretch>
        </p:blipFill>
        <p:spPr>
          <a:xfrm>
            <a:off x="1189990" y="3402330"/>
            <a:ext cx="3818255" cy="2495550"/>
          </a:xfrm>
          <a:prstGeom prst="rect">
            <a:avLst/>
          </a:prstGeom>
          <a:noFill/>
          <a:ln w="9525">
            <a:noFill/>
          </a:ln>
        </p:spPr>
      </p:pic>
      <p:sp>
        <p:nvSpPr>
          <p:cNvPr id="4" name="文本框 3"/>
          <p:cNvSpPr txBox="1"/>
          <p:nvPr/>
        </p:nvSpPr>
        <p:spPr>
          <a:xfrm>
            <a:off x="1257935" y="6003925"/>
            <a:ext cx="5080000" cy="368300"/>
          </a:xfrm>
          <a:prstGeom prst="rect">
            <a:avLst/>
          </a:prstGeom>
          <a:noFill/>
          <a:ln w="9525">
            <a:noFill/>
          </a:ln>
        </p:spPr>
        <p:txBody>
          <a:bodyPr>
            <a:spAutoFit/>
          </a:bodyPr>
          <a:lstStyle/>
          <a:p>
            <a:pPr indent="0"/>
            <a:r>
              <a:rPr lang="zh-CN" b="0">
                <a:latin typeface="Times New Roman" panose="02020603050405020304" charset="0"/>
                <a:ea typeface="仿宋_GB2312" panose="02010609030101010101" charset="-122"/>
              </a:rPr>
              <a:t>人工智能全球市场规模及预测</a:t>
            </a:r>
            <a:endParaRPr lang="zh-CN" altLang="en-US" b="0">
              <a:latin typeface="Times New Roman" panose="02020603050405020304" charset="0"/>
              <a:ea typeface="仿宋_GB2312" panose="02010609030101010101" charset="-122"/>
            </a:endParaRPr>
          </a:p>
        </p:txBody>
      </p:sp>
      <p:pic>
        <p:nvPicPr>
          <p:cNvPr id="1073743895" name="图片 1073743894" descr="3a68c61e7d3f544a696b48f0ffe41dc"/>
          <p:cNvPicPr>
            <a:picLocks noChangeAspect="1"/>
          </p:cNvPicPr>
          <p:nvPr/>
        </p:nvPicPr>
        <p:blipFill>
          <a:blip r:embed="rId5"/>
          <a:srcRect t="19958" r="5293"/>
          <a:stretch>
            <a:fillRect/>
          </a:stretch>
        </p:blipFill>
        <p:spPr>
          <a:xfrm>
            <a:off x="6337935" y="3402330"/>
            <a:ext cx="4860925" cy="2334895"/>
          </a:xfrm>
          <a:prstGeom prst="rect">
            <a:avLst/>
          </a:prstGeom>
          <a:noFill/>
          <a:ln w="9525">
            <a:noFill/>
          </a:ln>
        </p:spPr>
      </p:pic>
      <p:sp>
        <p:nvSpPr>
          <p:cNvPr id="5" name="文本框 4"/>
          <p:cNvSpPr txBox="1"/>
          <p:nvPr/>
        </p:nvSpPr>
        <p:spPr>
          <a:xfrm>
            <a:off x="6907530" y="6003925"/>
            <a:ext cx="5080000" cy="368300"/>
          </a:xfrm>
          <a:prstGeom prst="rect">
            <a:avLst/>
          </a:prstGeom>
          <a:noFill/>
          <a:ln w="9525">
            <a:noFill/>
          </a:ln>
        </p:spPr>
        <p:txBody>
          <a:bodyPr>
            <a:spAutoFit/>
          </a:bodyPr>
          <a:lstStyle/>
          <a:p>
            <a:pPr indent="0"/>
            <a:r>
              <a:rPr lang="zh-CN" b="0">
                <a:latin typeface="Times New Roman" panose="02020603050405020304" charset="0"/>
                <a:ea typeface="仿宋_GB2312" panose="02010609030101010101" charset="-122"/>
              </a:rPr>
              <a:t>中国人工智能产业规模趋势</a:t>
            </a:r>
            <a:endParaRPr lang="zh-CN" altLang="en-US" b="0">
              <a:latin typeface="Times New Roman" panose="02020603050405020304" charset="0"/>
              <a:ea typeface="仿宋_GB2312" panose="02010609030101010101"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a:normAutofit fontScale="90000"/>
          </a:bodyPr>
          <a:lstStyle/>
          <a:p>
            <a:r>
              <a:rPr lang="zh-CN" altLang="en-US" dirty="0"/>
              <a:t>政策起草背景</a:t>
            </a:r>
            <a:endParaRPr lang="en-US" dirty="0"/>
          </a:p>
        </p:txBody>
      </p:sp>
      <p:grpSp>
        <p:nvGrpSpPr>
          <p:cNvPr id="6" name="组合 5"/>
          <p:cNvGrpSpPr/>
          <p:nvPr/>
        </p:nvGrpSpPr>
        <p:grpSpPr>
          <a:xfrm>
            <a:off x="408940" y="1141730"/>
            <a:ext cx="11480800" cy="5243923"/>
            <a:chOff x="644" y="1375"/>
            <a:chExt cx="18080" cy="8258"/>
          </a:xfrm>
        </p:grpSpPr>
        <p:sp>
          <p:nvSpPr>
            <p:cNvPr id="5" name="矩形 4"/>
            <p:cNvSpPr/>
            <p:nvPr/>
          </p:nvSpPr>
          <p:spPr>
            <a:xfrm>
              <a:off x="2171" y="1375"/>
              <a:ext cx="3823" cy="629"/>
            </a:xfrm>
            <a:prstGeom prst="rect">
              <a:avLst/>
            </a:prstGeom>
            <a:solidFill>
              <a:schemeClr val="accent4"/>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第一次工业革命</a:t>
              </a:r>
              <a:endParaRPr lang="en-US" dirty="0"/>
            </a:p>
          </p:txBody>
        </p:sp>
        <p:sp>
          <p:nvSpPr>
            <p:cNvPr id="24" name="矩形 23"/>
            <p:cNvSpPr/>
            <p:nvPr/>
          </p:nvSpPr>
          <p:spPr>
            <a:xfrm>
              <a:off x="6397" y="1375"/>
              <a:ext cx="3823" cy="629"/>
            </a:xfrm>
            <a:prstGeom prst="rect">
              <a:avLst/>
            </a:prstGeom>
            <a:solidFill>
              <a:schemeClr val="accent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第二次工业革命</a:t>
              </a:r>
              <a:endParaRPr lang="en-US" dirty="0"/>
            </a:p>
          </p:txBody>
        </p:sp>
        <p:sp>
          <p:nvSpPr>
            <p:cNvPr id="25" name="矩形 24"/>
            <p:cNvSpPr/>
            <p:nvPr/>
          </p:nvSpPr>
          <p:spPr>
            <a:xfrm>
              <a:off x="10623" y="1375"/>
              <a:ext cx="3823" cy="629"/>
            </a:xfrm>
            <a:prstGeom prst="rect">
              <a:avLst/>
            </a:prstGeom>
            <a:solidFill>
              <a:schemeClr val="accent4"/>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第三次工业革命</a:t>
              </a:r>
              <a:endParaRPr lang="en-US" dirty="0"/>
            </a:p>
          </p:txBody>
        </p:sp>
        <p:sp>
          <p:nvSpPr>
            <p:cNvPr id="26" name="矩形 25"/>
            <p:cNvSpPr/>
            <p:nvPr/>
          </p:nvSpPr>
          <p:spPr>
            <a:xfrm>
              <a:off x="14850" y="1375"/>
              <a:ext cx="3823" cy="629"/>
            </a:xfrm>
            <a:prstGeom prst="rect">
              <a:avLst/>
            </a:prstGeom>
            <a:solidFill>
              <a:schemeClr val="accent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dirty="0"/>
                <a:t>第四</a:t>
              </a:r>
              <a:r>
                <a:rPr lang="zh-CN" altLang="en-US"/>
                <a:t>次工业革命</a:t>
              </a:r>
              <a:endParaRPr lang="en-US" dirty="0"/>
            </a:p>
          </p:txBody>
        </p:sp>
        <p:grpSp>
          <p:nvGrpSpPr>
            <p:cNvPr id="4" name="组合 3"/>
            <p:cNvGrpSpPr/>
            <p:nvPr/>
          </p:nvGrpSpPr>
          <p:grpSpPr>
            <a:xfrm>
              <a:off x="644" y="2289"/>
              <a:ext cx="18080" cy="7344"/>
              <a:chOff x="644" y="2289"/>
              <a:chExt cx="18080" cy="7344"/>
            </a:xfrm>
          </p:grpSpPr>
          <p:sp>
            <p:nvSpPr>
              <p:cNvPr id="10" name="矩形 9"/>
              <p:cNvSpPr/>
              <p:nvPr/>
            </p:nvSpPr>
            <p:spPr>
              <a:xfrm>
                <a:off x="891" y="3218"/>
                <a:ext cx="720" cy="87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15000"/>
                      </a:schemeClr>
                    </a:solidFill>
                    <a:prstDash val="solid"/>
                    <a:miter lim="800000"/>
                    <a:headEnd/>
                    <a:tailEnd/>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dirty="0">
                    <a:solidFill>
                      <a:srgbClr val="000000"/>
                    </a:solidFill>
                  </a:rPr>
                  <a:t>重要</a:t>
                </a:r>
                <a:endParaRPr lang="en-US" altLang="zh-CN" dirty="0">
                  <a:solidFill>
                    <a:srgbClr val="000000"/>
                  </a:solidFill>
                </a:endParaRPr>
              </a:p>
              <a:p>
                <a:pPr algn="ctr"/>
                <a:r>
                  <a:rPr lang="zh-CN" altLang="en-US" dirty="0">
                    <a:solidFill>
                      <a:srgbClr val="000000"/>
                    </a:solidFill>
                  </a:rPr>
                  <a:t>标志</a:t>
                </a:r>
              </a:p>
            </p:txBody>
          </p:sp>
          <p:sp>
            <p:nvSpPr>
              <p:cNvPr id="18" name="矩形 17"/>
              <p:cNvSpPr/>
              <p:nvPr/>
            </p:nvSpPr>
            <p:spPr>
              <a:xfrm>
                <a:off x="644" y="7250"/>
                <a:ext cx="1284" cy="436"/>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15000"/>
                      </a:schemeClr>
                    </a:solidFill>
                    <a:prstDash val="solid"/>
                    <a:miter lim="800000"/>
                    <a:headEnd/>
                    <a:tailEnd/>
                  </a14:hiddenLine>
                </a:ext>
              </a:ex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zh-CN" altLang="en-US" dirty="0">
                    <a:solidFill>
                      <a:srgbClr val="000000"/>
                    </a:solidFill>
                  </a:rPr>
                  <a:t>生产力</a:t>
                </a:r>
              </a:p>
            </p:txBody>
          </p:sp>
          <p:sp>
            <p:nvSpPr>
              <p:cNvPr id="19" name="矩形 18"/>
              <p:cNvSpPr/>
              <p:nvPr/>
            </p:nvSpPr>
            <p:spPr>
              <a:xfrm>
                <a:off x="711" y="8792"/>
                <a:ext cx="1080" cy="436"/>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15000"/>
                      </a:schemeClr>
                    </a:solidFill>
                    <a:prstDash val="solid"/>
                    <a:miter lim="800000"/>
                    <a:headEnd/>
                    <a:tailEnd/>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dirty="0">
                    <a:solidFill>
                      <a:srgbClr val="000000"/>
                    </a:solidFill>
                  </a:rPr>
                  <a:t>消费侧</a:t>
                </a:r>
              </a:p>
            </p:txBody>
          </p:sp>
          <p:sp>
            <p:nvSpPr>
              <p:cNvPr id="20" name="矩形 19"/>
              <p:cNvSpPr/>
              <p:nvPr/>
            </p:nvSpPr>
            <p:spPr>
              <a:xfrm>
                <a:off x="887" y="5491"/>
                <a:ext cx="727" cy="872"/>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accent1">
                        <a:shade val="15000"/>
                      </a:schemeClr>
                    </a:solidFill>
                    <a:prstDash val="solid"/>
                    <a:miter lim="800000"/>
                    <a:headEnd/>
                    <a:tailEnd/>
                  </a14:hiddenLine>
                </a:ext>
              </a:extLst>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spAutoFit/>
              </a:bodyPr>
              <a:lstStyle/>
              <a:p>
                <a:pPr algn="ctr"/>
                <a:r>
                  <a:rPr lang="zh-CN" altLang="en-US" dirty="0">
                    <a:solidFill>
                      <a:srgbClr val="000000"/>
                    </a:solidFill>
                  </a:rPr>
                  <a:t>主要</a:t>
                </a:r>
                <a:endParaRPr lang="en-US" altLang="zh-CN" dirty="0">
                  <a:solidFill>
                    <a:srgbClr val="000000"/>
                  </a:solidFill>
                </a:endParaRPr>
              </a:p>
              <a:p>
                <a:pPr algn="ctr"/>
                <a:r>
                  <a:rPr lang="zh-CN" altLang="en-US" dirty="0">
                    <a:solidFill>
                      <a:srgbClr val="000000"/>
                    </a:solidFill>
                  </a:rPr>
                  <a:t>能源</a:t>
                </a:r>
              </a:p>
            </p:txBody>
          </p:sp>
          <p:grpSp>
            <p:nvGrpSpPr>
              <p:cNvPr id="3" name="组合 2"/>
              <p:cNvGrpSpPr/>
              <p:nvPr/>
            </p:nvGrpSpPr>
            <p:grpSpPr>
              <a:xfrm>
                <a:off x="2124" y="2289"/>
                <a:ext cx="16600" cy="7344"/>
                <a:chOff x="2124" y="2289"/>
                <a:chExt cx="16600" cy="7344"/>
              </a:xfrm>
            </p:grpSpPr>
            <p:sp>
              <p:nvSpPr>
                <p:cNvPr id="7" name="矩形 6"/>
                <p:cNvSpPr/>
                <p:nvPr/>
              </p:nvSpPr>
              <p:spPr>
                <a:xfrm>
                  <a:off x="2171" y="5303"/>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煤炭</a:t>
                  </a:r>
                </a:p>
              </p:txBody>
            </p:sp>
            <p:sp>
              <p:nvSpPr>
                <p:cNvPr id="8" name="矩形 7"/>
                <p:cNvSpPr/>
                <p:nvPr/>
              </p:nvSpPr>
              <p:spPr>
                <a:xfrm>
                  <a:off x="6397" y="8386"/>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000000"/>
                      </a:solidFill>
                    </a:rPr>
                    <a:t>中级工业品：</a:t>
                  </a:r>
                </a:p>
                <a:p>
                  <a:pPr algn="ctr"/>
                  <a:r>
                    <a:rPr lang="zh-CN" altLang="en-US" b="1">
                      <a:solidFill>
                        <a:srgbClr val="000000"/>
                      </a:solidFill>
                    </a:rPr>
                    <a:t>如汽车、船舶</a:t>
                  </a:r>
                </a:p>
              </p:txBody>
            </p:sp>
            <p:sp>
              <p:nvSpPr>
                <p:cNvPr id="9" name="矩形 8"/>
                <p:cNvSpPr/>
                <p:nvPr/>
              </p:nvSpPr>
              <p:spPr>
                <a:xfrm>
                  <a:off x="6397" y="6845"/>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工业化大生产流水线</a:t>
                  </a:r>
                </a:p>
                <a:p>
                  <a:pPr algn="ctr"/>
                  <a:r>
                    <a:rPr lang="zh-CN" altLang="en-US" b="1" dirty="0">
                      <a:solidFill>
                        <a:srgbClr val="000000"/>
                      </a:solidFill>
                    </a:rPr>
                    <a:t>机械化、自动化</a:t>
                  </a:r>
                </a:p>
              </p:txBody>
            </p:sp>
            <p:pic>
              <p:nvPicPr>
                <p:cNvPr id="14" name="图片 13"/>
                <p:cNvPicPr>
                  <a:picLocks noChangeAspect="1"/>
                </p:cNvPicPr>
                <p:nvPr/>
              </p:nvPicPr>
              <p:blipFill>
                <a:blip r:embed="rId3"/>
                <a:stretch>
                  <a:fillRect/>
                </a:stretch>
              </p:blipFill>
              <p:spPr>
                <a:xfrm>
                  <a:off x="2171" y="2289"/>
                  <a:ext cx="3823" cy="2729"/>
                </a:xfrm>
                <a:prstGeom prst="rect">
                  <a:avLst/>
                </a:prstGeom>
              </p:spPr>
            </p:pic>
            <p:pic>
              <p:nvPicPr>
                <p:cNvPr id="15" name="图片 14"/>
                <p:cNvPicPr/>
                <p:nvPr/>
              </p:nvPicPr>
              <p:blipFill>
                <a:blip r:embed="rId4" cstate="print"/>
                <a:stretch>
                  <a:fillRect/>
                </a:stretch>
              </p:blipFill>
              <p:spPr>
                <a:xfrm>
                  <a:off x="6397" y="2298"/>
                  <a:ext cx="3823" cy="2711"/>
                </a:xfrm>
                <a:prstGeom prst="roundRect">
                  <a:avLst/>
                </a:prstGeom>
                <a:ln w="9525" cap="flat" cmpd="sng" algn="ctr">
                  <a:solidFill>
                    <a:srgbClr val="BECDD7"/>
                  </a:solidFill>
                  <a:prstDash val="solid"/>
                  <a:round/>
                  <a:headEnd type="none" w="med" len="med"/>
                  <a:tailEnd type="none" w="med" len="med"/>
                </a:ln>
              </p:spPr>
            </p:pic>
            <p:pic>
              <p:nvPicPr>
                <p:cNvPr id="16" name="图片 15"/>
                <p:cNvPicPr/>
                <p:nvPr/>
              </p:nvPicPr>
              <p:blipFill>
                <a:blip r:embed="rId5"/>
                <a:stretch>
                  <a:fillRect/>
                </a:stretch>
              </p:blipFill>
              <p:spPr>
                <a:xfrm>
                  <a:off x="10623" y="2298"/>
                  <a:ext cx="3823" cy="2711"/>
                </a:xfrm>
                <a:prstGeom prst="roundRect">
                  <a:avLst/>
                </a:prstGeom>
                <a:ln w="9525" cap="flat" cmpd="sng" algn="ctr">
                  <a:solidFill>
                    <a:srgbClr val="BECDD7"/>
                  </a:solidFill>
                  <a:prstDash val="solid"/>
                  <a:round/>
                  <a:headEnd type="none" w="med" len="med"/>
                  <a:tailEnd type="none" w="med" len="med"/>
                </a:ln>
              </p:spPr>
            </p:pic>
            <p:pic>
              <p:nvPicPr>
                <p:cNvPr id="17" name="图片 16"/>
                <p:cNvPicPr/>
                <p:nvPr/>
              </p:nvPicPr>
              <p:blipFill>
                <a:blip r:embed="rId6" cstate="print"/>
                <a:stretch>
                  <a:fillRect/>
                </a:stretch>
              </p:blipFill>
              <p:spPr>
                <a:xfrm>
                  <a:off x="14850" y="2298"/>
                  <a:ext cx="3823" cy="2711"/>
                </a:xfrm>
                <a:prstGeom prst="roundRect">
                  <a:avLst/>
                </a:prstGeom>
                <a:ln w="9525" cap="flat" cmpd="sng" algn="ctr">
                  <a:solidFill>
                    <a:srgbClr val="BECDD7"/>
                  </a:solidFill>
                  <a:prstDash val="solid"/>
                  <a:round/>
                  <a:headEnd type="none" w="med" len="med"/>
                  <a:tailEnd type="none" w="med" len="med"/>
                </a:ln>
              </p:spPr>
            </p:pic>
            <p:sp>
              <p:nvSpPr>
                <p:cNvPr id="21" name="矩形 20"/>
                <p:cNvSpPr/>
                <p:nvPr/>
              </p:nvSpPr>
              <p:spPr>
                <a:xfrm>
                  <a:off x="2171" y="6845"/>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机器代替手工劳动</a:t>
                  </a:r>
                </a:p>
                <a:p>
                  <a:pPr algn="ctr"/>
                  <a:r>
                    <a:rPr lang="zh-CN" altLang="en-US" b="1" dirty="0">
                      <a:solidFill>
                        <a:srgbClr val="000000"/>
                      </a:solidFill>
                    </a:rPr>
                    <a:t>机械化、自动化</a:t>
                  </a:r>
                </a:p>
              </p:txBody>
            </p:sp>
            <p:sp>
              <p:nvSpPr>
                <p:cNvPr id="22" name="矩形 21"/>
                <p:cNvSpPr/>
                <p:nvPr/>
              </p:nvSpPr>
              <p:spPr>
                <a:xfrm>
                  <a:off x="2171" y="8386"/>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000000"/>
                      </a:solidFill>
                    </a:rPr>
                    <a:t>初级工业品</a:t>
                  </a:r>
                </a:p>
              </p:txBody>
            </p:sp>
            <p:sp>
              <p:nvSpPr>
                <p:cNvPr id="23" name="矩形 22"/>
                <p:cNvSpPr/>
                <p:nvPr/>
              </p:nvSpPr>
              <p:spPr>
                <a:xfrm>
                  <a:off x="6397" y="5303"/>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石油、煤炭</a:t>
                  </a:r>
                </a:p>
              </p:txBody>
            </p:sp>
            <p:sp>
              <p:nvSpPr>
                <p:cNvPr id="27" name="矩形 26"/>
                <p:cNvSpPr/>
                <p:nvPr/>
              </p:nvSpPr>
              <p:spPr>
                <a:xfrm>
                  <a:off x="10623" y="5303"/>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石油、煤炭、核能</a:t>
                  </a:r>
                  <a:endParaRPr lang="en-US" b="1" dirty="0">
                    <a:solidFill>
                      <a:srgbClr val="000000"/>
                    </a:solidFill>
                  </a:endParaRPr>
                </a:p>
              </p:txBody>
            </p:sp>
            <p:sp>
              <p:nvSpPr>
                <p:cNvPr id="28" name="矩形 27"/>
                <p:cNvSpPr/>
                <p:nvPr/>
              </p:nvSpPr>
              <p:spPr>
                <a:xfrm>
                  <a:off x="10623" y="6845"/>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a:solidFill>
                        <a:srgbClr val="000000"/>
                      </a:solidFill>
                    </a:rPr>
                    <a:t>计算机、智能手机</a:t>
                  </a:r>
                </a:p>
                <a:p>
                  <a:pPr algn="ctr"/>
                  <a:r>
                    <a:rPr lang="zh-CN" altLang="en-US" b="1">
                      <a:solidFill>
                        <a:srgbClr val="000000"/>
                      </a:solidFill>
                    </a:rPr>
                    <a:t>网络化、信息化</a:t>
                  </a:r>
                </a:p>
              </p:txBody>
            </p:sp>
            <p:sp>
              <p:nvSpPr>
                <p:cNvPr id="29" name="矩形 28"/>
                <p:cNvSpPr/>
                <p:nvPr/>
              </p:nvSpPr>
              <p:spPr>
                <a:xfrm>
                  <a:off x="10623" y="8386"/>
                  <a:ext cx="3823" cy="1247"/>
                </a:xfrm>
                <a:prstGeom prst="rect">
                  <a:avLst/>
                </a:prstGeom>
                <a:solidFill>
                  <a:schemeClr val="accent2">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高级工业品：</a:t>
                  </a:r>
                  <a:endParaRPr lang="en-US" altLang="zh-CN" b="1" dirty="0">
                    <a:solidFill>
                      <a:srgbClr val="000000"/>
                    </a:solidFill>
                  </a:endParaRPr>
                </a:p>
                <a:p>
                  <a:pPr algn="ctr"/>
                  <a:r>
                    <a:rPr lang="zh-CN" altLang="en-US" b="1" dirty="0">
                      <a:solidFill>
                        <a:srgbClr val="000000"/>
                      </a:solidFill>
                    </a:rPr>
                    <a:t>如计算机、通讯设备</a:t>
                  </a:r>
                </a:p>
              </p:txBody>
            </p:sp>
            <p:sp>
              <p:nvSpPr>
                <p:cNvPr id="30" name="矩形 29"/>
                <p:cNvSpPr/>
                <p:nvPr/>
              </p:nvSpPr>
              <p:spPr>
                <a:xfrm>
                  <a:off x="14850" y="8386"/>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智能工业品：</a:t>
                  </a:r>
                  <a:endParaRPr lang="en-US" altLang="zh-CN" b="1" dirty="0">
                    <a:solidFill>
                      <a:srgbClr val="000000"/>
                    </a:solidFill>
                  </a:endParaRPr>
                </a:p>
                <a:p>
                  <a:pPr algn="ctr"/>
                  <a:r>
                    <a:rPr lang="zh-CN" altLang="en-US" b="1" dirty="0">
                      <a:solidFill>
                        <a:srgbClr val="000000"/>
                      </a:solidFill>
                    </a:rPr>
                    <a:t>如大模型产品</a:t>
                  </a:r>
                </a:p>
              </p:txBody>
            </p:sp>
            <p:sp>
              <p:nvSpPr>
                <p:cNvPr id="31" name="矩形 30"/>
                <p:cNvSpPr/>
                <p:nvPr/>
              </p:nvSpPr>
              <p:spPr>
                <a:xfrm>
                  <a:off x="14850" y="6845"/>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人工智能大模型</a:t>
                  </a:r>
                </a:p>
                <a:p>
                  <a:pPr algn="ctr"/>
                  <a:r>
                    <a:rPr lang="zh-CN" altLang="en-US" b="1" dirty="0">
                      <a:solidFill>
                        <a:schemeClr val="tx1"/>
                      </a:solidFill>
                    </a:rPr>
                    <a:t>数字化、智能化</a:t>
                  </a:r>
                </a:p>
              </p:txBody>
            </p:sp>
            <p:sp>
              <p:nvSpPr>
                <p:cNvPr id="32" name="矩形 31"/>
                <p:cNvSpPr/>
                <p:nvPr/>
              </p:nvSpPr>
              <p:spPr>
                <a:xfrm>
                  <a:off x="14850" y="5303"/>
                  <a:ext cx="3823" cy="1247"/>
                </a:xfrm>
                <a:prstGeom prst="rect">
                  <a:avLst/>
                </a:prstGeom>
                <a:solidFill>
                  <a:schemeClr val="accent1">
                    <a:lumMod val="20000"/>
                    <a:lumOff val="80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rgbClr val="000000"/>
                      </a:solidFill>
                    </a:rPr>
                    <a:t>风光水火储一体化</a:t>
                  </a:r>
                </a:p>
                <a:p>
                  <a:pPr algn="ctr"/>
                  <a:r>
                    <a:rPr lang="zh-CN" altLang="en-US" b="1" dirty="0">
                      <a:solidFill>
                        <a:srgbClr val="000000"/>
                      </a:solidFill>
                    </a:rPr>
                    <a:t>微电网多能互补</a:t>
                  </a:r>
                  <a:endParaRPr lang="en-US" b="1" dirty="0">
                    <a:solidFill>
                      <a:srgbClr val="000000"/>
                    </a:solidFill>
                  </a:endParaRPr>
                </a:p>
              </p:txBody>
            </p:sp>
            <p:sp>
              <p:nvSpPr>
                <p:cNvPr id="33" name="矩形 32"/>
                <p:cNvSpPr/>
                <p:nvPr/>
              </p:nvSpPr>
              <p:spPr>
                <a:xfrm>
                  <a:off x="2124" y="4443"/>
                  <a:ext cx="3869" cy="592"/>
                </a:xfrm>
                <a:prstGeom prst="rect">
                  <a:avLst/>
                </a:prstGeom>
                <a:solidFill>
                  <a:srgbClr val="DFE6ED">
                    <a:alpha val="70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b="1" dirty="0">
                      <a:solidFill>
                        <a:srgbClr val="000000"/>
                      </a:solidFill>
                    </a:rPr>
                    <a:t>蒸汽机</a:t>
                  </a:r>
                </a:p>
              </p:txBody>
            </p:sp>
            <p:sp>
              <p:nvSpPr>
                <p:cNvPr id="34" name="矩形 33"/>
                <p:cNvSpPr/>
                <p:nvPr/>
              </p:nvSpPr>
              <p:spPr>
                <a:xfrm>
                  <a:off x="6394" y="4443"/>
                  <a:ext cx="3822" cy="592"/>
                </a:xfrm>
                <a:prstGeom prst="rect">
                  <a:avLst/>
                </a:prstGeom>
                <a:solidFill>
                  <a:srgbClr val="DFE6ED">
                    <a:alpha val="70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b="1" dirty="0">
                      <a:solidFill>
                        <a:srgbClr val="000000"/>
                      </a:solidFill>
                    </a:rPr>
                    <a:t>发电机、内燃机</a:t>
                  </a:r>
                </a:p>
              </p:txBody>
            </p:sp>
            <p:sp>
              <p:nvSpPr>
                <p:cNvPr id="35" name="矩形 34"/>
                <p:cNvSpPr/>
                <p:nvPr/>
              </p:nvSpPr>
              <p:spPr>
                <a:xfrm>
                  <a:off x="10623" y="4443"/>
                  <a:ext cx="3843" cy="592"/>
                </a:xfrm>
                <a:prstGeom prst="rect">
                  <a:avLst/>
                </a:prstGeom>
                <a:solidFill>
                  <a:srgbClr val="DFE6ED">
                    <a:alpha val="70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b="1" dirty="0">
                      <a:solidFill>
                        <a:srgbClr val="000000"/>
                      </a:solidFill>
                    </a:rPr>
                    <a:t>计算机、互联网</a:t>
                  </a:r>
                </a:p>
              </p:txBody>
            </p:sp>
            <p:sp>
              <p:nvSpPr>
                <p:cNvPr id="36" name="矩形 35"/>
                <p:cNvSpPr/>
                <p:nvPr/>
              </p:nvSpPr>
              <p:spPr>
                <a:xfrm>
                  <a:off x="14853" y="4443"/>
                  <a:ext cx="3871" cy="592"/>
                </a:xfrm>
                <a:prstGeom prst="rect">
                  <a:avLst/>
                </a:prstGeom>
                <a:solidFill>
                  <a:srgbClr val="DFE6ED">
                    <a:alpha val="7000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zh-CN" altLang="en-US" sz="1600" b="1" dirty="0">
                      <a:solidFill>
                        <a:srgbClr val="000000"/>
                      </a:solidFill>
                    </a:rPr>
                    <a:t>人工智能大模型、数据要素</a:t>
                  </a:r>
                </a:p>
              </p:txBody>
            </p:sp>
          </p:grpSp>
        </p:grpSp>
      </p:grpSp>
      <p:sp>
        <p:nvSpPr>
          <p:cNvPr id="66" name="文本框 65"/>
          <p:cNvSpPr txBox="1"/>
          <p:nvPr/>
        </p:nvSpPr>
        <p:spPr>
          <a:xfrm>
            <a:off x="953495" y="726395"/>
            <a:ext cx="7620000" cy="307340"/>
          </a:xfrm>
          <a:prstGeom prst="rect">
            <a:avLst/>
          </a:prstGeom>
          <a:noFill/>
        </p:spPr>
        <p:txBody>
          <a:bodyPr wrap="none" lIns="0" tIns="0" rIns="0" bIns="0">
            <a:spAutoFit/>
          </a:bodyPr>
          <a:lstStyle/>
          <a:p>
            <a:pPr algn="l"/>
            <a:r>
              <a:rPr lang="zh-CN" altLang="en-US" sz="2000" b="1" dirty="0">
                <a:solidFill>
                  <a:srgbClr val="0F8287"/>
                </a:solidFill>
                <a:latin typeface="+mn-ea"/>
              </a:rPr>
              <a:t>从历史演进看，大模型将成为第四次工业革命的重要标志和关键节点</a:t>
            </a:r>
            <a:endParaRPr lang="en-US" altLang="zh-CN" sz="2000" b="1" dirty="0">
              <a:solidFill>
                <a:srgbClr val="0F8287"/>
              </a:solidFill>
              <a:latin typeface="+mn-ea"/>
            </a:endParaRPr>
          </a:p>
        </p:txBody>
      </p:sp>
      <p:sp>
        <p:nvSpPr>
          <p:cNvPr id="68" name="矩形: 圆角 10"/>
          <p:cNvSpPr/>
          <p:nvPr/>
        </p:nvSpPr>
        <p:spPr>
          <a:xfrm>
            <a:off x="750638" y="695280"/>
            <a:ext cx="87903" cy="338554"/>
          </a:xfrm>
          <a:prstGeom prst="roundRect">
            <a:avLst>
              <a:gd name="adj" fmla="val 17467"/>
            </a:avLst>
          </a:prstGeom>
          <a:solidFill>
            <a:srgbClr val="4874CB"/>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rgbClr val="FFFFFF"/>
                </a:solidFill>
                <a:latin typeface="Arial" panose="020B0604020202020204"/>
                <a:ea typeface="+mn-ea"/>
                <a:cs typeface="+mn-ea"/>
              </a:defRPr>
            </a:lvl1pPr>
            <a:lvl2pPr marL="457200" algn="l" defTabSz="914400" rtl="0" eaLnBrk="1" latinLnBrk="0" hangingPunct="1">
              <a:defRPr sz="1800" kern="1200">
                <a:solidFill>
                  <a:srgbClr val="FFFFFF"/>
                </a:solidFill>
                <a:latin typeface="Arial" panose="020B0604020202020204"/>
                <a:ea typeface="+mn-ea"/>
                <a:cs typeface="+mn-ea"/>
              </a:defRPr>
            </a:lvl2pPr>
            <a:lvl3pPr marL="914400" algn="l" defTabSz="914400" rtl="0" eaLnBrk="1" latinLnBrk="0" hangingPunct="1">
              <a:defRPr sz="1800" kern="1200">
                <a:solidFill>
                  <a:srgbClr val="FFFFFF"/>
                </a:solidFill>
                <a:latin typeface="Arial" panose="020B0604020202020204"/>
                <a:ea typeface="+mn-ea"/>
                <a:cs typeface="+mn-ea"/>
              </a:defRPr>
            </a:lvl3pPr>
            <a:lvl4pPr marL="1371600" algn="l" defTabSz="914400" rtl="0" eaLnBrk="1" latinLnBrk="0" hangingPunct="1">
              <a:defRPr sz="1800" kern="1200">
                <a:solidFill>
                  <a:srgbClr val="FFFFFF"/>
                </a:solidFill>
                <a:latin typeface="Arial" panose="020B0604020202020204"/>
                <a:ea typeface="+mn-ea"/>
                <a:cs typeface="+mn-ea"/>
              </a:defRPr>
            </a:lvl4pPr>
            <a:lvl5pPr marL="1828800" algn="l" defTabSz="914400" rtl="0" eaLnBrk="1" latinLnBrk="0" hangingPunct="1">
              <a:defRPr sz="1800" kern="1200">
                <a:solidFill>
                  <a:srgbClr val="FFFFFF"/>
                </a:solidFill>
                <a:latin typeface="Arial" panose="020B0604020202020204"/>
                <a:ea typeface="+mn-ea"/>
                <a:cs typeface="+mn-ea"/>
              </a:defRPr>
            </a:lvl5pPr>
            <a:lvl6pPr marL="2286000" algn="l" defTabSz="914400" rtl="0" eaLnBrk="1" latinLnBrk="0" hangingPunct="1">
              <a:defRPr sz="1800" kern="1200">
                <a:solidFill>
                  <a:srgbClr val="FFFFFF"/>
                </a:solidFill>
                <a:latin typeface="Arial" panose="020B0604020202020204"/>
                <a:ea typeface="+mn-ea"/>
                <a:cs typeface="+mn-ea"/>
              </a:defRPr>
            </a:lvl6pPr>
            <a:lvl7pPr marL="2743200" algn="l" defTabSz="914400" rtl="0" eaLnBrk="1" latinLnBrk="0" hangingPunct="1">
              <a:defRPr sz="1800" kern="1200">
                <a:solidFill>
                  <a:srgbClr val="FFFFFF"/>
                </a:solidFill>
                <a:latin typeface="Arial" panose="020B0604020202020204"/>
                <a:ea typeface="+mn-ea"/>
                <a:cs typeface="+mn-ea"/>
              </a:defRPr>
            </a:lvl7pPr>
            <a:lvl8pPr marL="3200400" algn="l" defTabSz="914400" rtl="0" eaLnBrk="1" latinLnBrk="0" hangingPunct="1">
              <a:defRPr sz="1800" kern="1200">
                <a:solidFill>
                  <a:srgbClr val="FFFFFF"/>
                </a:solidFill>
                <a:latin typeface="Arial" panose="020B0604020202020204"/>
                <a:ea typeface="+mn-ea"/>
                <a:cs typeface="+mn-ea"/>
              </a:defRPr>
            </a:lvl8pPr>
            <a:lvl9pPr marL="3657600" algn="l" defTabSz="914400" rtl="0" eaLnBrk="1" latinLnBrk="0" hangingPunct="1">
              <a:defRPr sz="1800" kern="1200">
                <a:solidFill>
                  <a:srgbClr val="FFFFFF"/>
                </a:solidFill>
                <a:latin typeface="Arial" panose="020B0604020202020204"/>
                <a:ea typeface="+mn-ea"/>
                <a:cs typeface="+mn-ea"/>
              </a:defRPr>
            </a:lvl9pPr>
          </a:lstStyle>
          <a:p>
            <a:endParaRPr lang="zh-CN" altLang="en-US">
              <a:solidFill>
                <a:sysClr val="window" lastClr="FFFFFF"/>
              </a:solidFill>
              <a:latin typeface="Calibri" panose="020F0502020204030204" charset="0"/>
              <a:ea typeface="微软雅黑" panose="020B050302020402020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政策起草背景</a:t>
            </a:r>
          </a:p>
        </p:txBody>
      </p:sp>
      <p:sp>
        <p:nvSpPr>
          <p:cNvPr id="10" name="文本框 9"/>
          <p:cNvSpPr txBox="1"/>
          <p:nvPr/>
        </p:nvSpPr>
        <p:spPr>
          <a:xfrm>
            <a:off x="888725" y="1019130"/>
            <a:ext cx="10668000" cy="307340"/>
          </a:xfrm>
          <a:prstGeom prst="rect">
            <a:avLst/>
          </a:prstGeom>
          <a:noFill/>
        </p:spPr>
        <p:txBody>
          <a:bodyPr wrap="none" lIns="0" tIns="0" rIns="0" bIns="0">
            <a:spAutoFit/>
          </a:bodyPr>
          <a:lstStyle/>
          <a:p>
            <a:pPr algn="l"/>
            <a:r>
              <a:rPr lang="zh-CN" altLang="en-US" sz="2000" b="1" dirty="0">
                <a:solidFill>
                  <a:srgbClr val="0F8287"/>
                </a:solidFill>
                <a:latin typeface="+mn-ea"/>
              </a:rPr>
              <a:t>从国际、国内看，</a:t>
            </a:r>
            <a:r>
              <a:rPr lang="en-US" altLang="zh-CN" sz="2000" b="1" dirty="0">
                <a:solidFill>
                  <a:srgbClr val="0F8287"/>
                </a:solidFill>
                <a:latin typeface="+mn-ea"/>
              </a:rPr>
              <a:t>大模型已成为全球科技竞争的新高地、未来产业的新赛道、经济发展的新引擎</a:t>
            </a:r>
          </a:p>
        </p:txBody>
      </p:sp>
      <p:sp>
        <p:nvSpPr>
          <p:cNvPr id="11" name="矩形: 圆角 10"/>
          <p:cNvSpPr/>
          <p:nvPr/>
        </p:nvSpPr>
        <p:spPr>
          <a:xfrm>
            <a:off x="731588" y="1019130"/>
            <a:ext cx="87903" cy="338554"/>
          </a:xfrm>
          <a:prstGeom prst="roundRect">
            <a:avLst>
              <a:gd name="adj" fmla="val 174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endParaRPr lang="zh-CN" altLang="en-US"/>
          </a:p>
        </p:txBody>
      </p:sp>
      <p:sp>
        <p:nvSpPr>
          <p:cNvPr id="3" name="文本框 2"/>
          <p:cNvSpPr txBox="1"/>
          <p:nvPr/>
        </p:nvSpPr>
        <p:spPr>
          <a:xfrm>
            <a:off x="6151880" y="6638925"/>
            <a:ext cx="4064000" cy="368300"/>
          </a:xfrm>
          <a:prstGeom prst="rect">
            <a:avLst/>
          </a:prstGeom>
          <a:noFill/>
        </p:spPr>
        <p:txBody>
          <a:bodyPr wrap="square" rtlCol="0">
            <a:spAutoFit/>
          </a:bodyPr>
          <a:lstStyle/>
          <a:p>
            <a:endParaRPr lang="zh-CN" altLang="en-US"/>
          </a:p>
        </p:txBody>
      </p:sp>
      <p:sp>
        <p:nvSpPr>
          <p:cNvPr id="4" name="文本框 3"/>
          <p:cNvSpPr txBox="1"/>
          <p:nvPr/>
        </p:nvSpPr>
        <p:spPr>
          <a:xfrm>
            <a:off x="731520" y="1468120"/>
            <a:ext cx="10332085" cy="2159000"/>
          </a:xfrm>
          <a:prstGeom prst="rect">
            <a:avLst/>
          </a:prstGeom>
          <a:noFill/>
        </p:spPr>
        <p:txBody>
          <a:bodyPr wrap="square">
            <a:noAutofit/>
          </a:bodyPr>
          <a:lstStyle/>
          <a:p>
            <a:pPr indent="0" fontAlgn="auto">
              <a:lnSpc>
                <a:spcPct val="100000"/>
              </a:lnSpc>
            </a:pPr>
            <a:r>
              <a:rPr lang="en-US" altLang="zh-CN" sz="2200" dirty="0"/>
              <a:t>         </a:t>
            </a:r>
            <a:r>
              <a:rPr lang="zh-CN" altLang="en-US" sz="2200" dirty="0">
                <a:sym typeface="+mn-ea"/>
              </a:rPr>
              <a:t>作为新一代人工智能产业的</a:t>
            </a:r>
            <a:r>
              <a:rPr lang="zh-CN" altLang="en-US" sz="2200" b="1" dirty="0">
                <a:solidFill>
                  <a:schemeClr val="accent6"/>
                </a:solidFill>
                <a:sym typeface="+mn-ea"/>
              </a:rPr>
              <a:t>核心驱动力</a:t>
            </a:r>
            <a:r>
              <a:rPr lang="zh-CN" altLang="en-US" sz="2200" dirty="0">
                <a:sym typeface="+mn-ea"/>
              </a:rPr>
              <a:t>，大模型广泛赋能经济社会的多个领域，打开迈向通用人工智能的大门，推动新一轮的科技革命与产业变革。</a:t>
            </a:r>
            <a:endParaRPr lang="zh-CN" altLang="en-US" sz="2200" dirty="0"/>
          </a:p>
          <a:p>
            <a:pPr indent="0" fontAlgn="auto">
              <a:lnSpc>
                <a:spcPct val="100000"/>
              </a:lnSpc>
            </a:pPr>
            <a:r>
              <a:rPr lang="en-US" altLang="zh-CN" sz="2200" dirty="0"/>
              <a:t>         近年来，我</a:t>
            </a:r>
            <a:r>
              <a:rPr lang="zh-CN" altLang="en-US" sz="2200" dirty="0"/>
              <a:t>国高度重视人工智能的发展，将其上升为国家战略，出台</a:t>
            </a:r>
            <a:r>
              <a:rPr lang="zh-CN" altLang="en-US" sz="2200" b="1" dirty="0">
                <a:solidFill>
                  <a:schemeClr val="accent6"/>
                </a:solidFill>
              </a:rPr>
              <a:t>《新一代人工智能发展规划》《关于加快场景创新以人工智能高水平应用促进经济高质量发展的指导意见》《生成式人工智能服务管理暂行办法》《关于深入实施</a:t>
            </a:r>
            <a:r>
              <a:rPr lang="en-US" altLang="zh-CN" sz="2200" b="1" dirty="0">
                <a:solidFill>
                  <a:schemeClr val="accent6"/>
                </a:solidFill>
              </a:rPr>
              <a:t>“</a:t>
            </a:r>
            <a:r>
              <a:rPr lang="zh-CN" altLang="en-US" sz="2200" b="1" dirty="0">
                <a:solidFill>
                  <a:schemeClr val="accent6"/>
                </a:solidFill>
              </a:rPr>
              <a:t>人工智能</a:t>
            </a:r>
            <a:r>
              <a:rPr lang="en-US" altLang="zh-CN" sz="2200" b="1" dirty="0">
                <a:solidFill>
                  <a:schemeClr val="accent6"/>
                </a:solidFill>
              </a:rPr>
              <a:t>+”</a:t>
            </a:r>
            <a:r>
              <a:rPr lang="zh-CN" altLang="en-US" sz="2200" b="1" dirty="0">
                <a:solidFill>
                  <a:schemeClr val="accent6"/>
                </a:solidFill>
              </a:rPr>
              <a:t>行动的意见》</a:t>
            </a:r>
            <a:r>
              <a:rPr lang="zh-CN" altLang="en-US" sz="2200" dirty="0"/>
              <a:t>等政策规划，为大模型产业发展创造了良好环境。</a:t>
            </a:r>
          </a:p>
          <a:p>
            <a:pPr>
              <a:lnSpc>
                <a:spcPct val="130000"/>
              </a:lnSpc>
            </a:pPr>
            <a:r>
              <a:rPr lang="en-US" altLang="zh-CN" sz="2200" dirty="0"/>
              <a:t>         </a:t>
            </a:r>
            <a:endParaRPr lang="zh-CN" altLang="en-US" sz="2200" dirty="0"/>
          </a:p>
        </p:txBody>
      </p:sp>
      <p:pic>
        <p:nvPicPr>
          <p:cNvPr id="13" name="图片 12"/>
          <p:cNvPicPr/>
          <p:nvPr/>
        </p:nvPicPr>
        <p:blipFill>
          <a:blip r:embed="rId3"/>
        </p:blipFill>
        <p:spPr>
          <a:xfrm>
            <a:off x="1139825" y="4431030"/>
            <a:ext cx="1891665" cy="1626870"/>
          </a:xfrm>
          <a:prstGeom prst="rect">
            <a:avLst/>
          </a:prstGeom>
        </p:spPr>
      </p:pic>
      <p:sp>
        <p:nvSpPr>
          <p:cNvPr id="15" name="文本框 14"/>
          <p:cNvSpPr txBox="1"/>
          <p:nvPr/>
        </p:nvSpPr>
        <p:spPr>
          <a:xfrm>
            <a:off x="1602740" y="6202680"/>
            <a:ext cx="4104640" cy="521970"/>
          </a:xfrm>
          <a:prstGeom prst="rect">
            <a:avLst/>
          </a:prstGeom>
          <a:noFill/>
        </p:spPr>
        <p:txBody>
          <a:bodyPr wrap="square" rtlCol="0">
            <a:spAutoFit/>
          </a:bodyPr>
          <a:lstStyle/>
          <a:p>
            <a:pPr algn="ctr"/>
            <a:r>
              <a:rPr lang="en-US" altLang="zh-CN" sz="1400" b="1"/>
              <a:t>“</a:t>
            </a:r>
            <a:r>
              <a:rPr lang="zh-CN" altLang="en-US" sz="1400" b="1"/>
              <a:t>风靡全球</a:t>
            </a:r>
            <a:r>
              <a:rPr lang="en-US" altLang="zh-CN" sz="1400" b="1"/>
              <a:t>”</a:t>
            </a:r>
            <a:r>
              <a:rPr lang="zh-CN" altLang="en-US" sz="1400" b="1"/>
              <a:t>的人工智能大模型</a:t>
            </a:r>
            <a:r>
              <a:rPr lang="en-US" altLang="zh-CN" sz="1400" b="1"/>
              <a:t>——</a:t>
            </a:r>
          </a:p>
          <a:p>
            <a:pPr algn="ctr"/>
            <a:r>
              <a:rPr lang="en-US" altLang="zh-CN" sz="1400" b="1"/>
              <a:t>ChatGPT</a:t>
            </a:r>
            <a:r>
              <a:rPr lang="zh-CN" altLang="en-US" sz="1400" b="1"/>
              <a:t>和</a:t>
            </a:r>
            <a:r>
              <a:rPr lang="en-US" altLang="zh-CN" sz="1400" b="1"/>
              <a:t>deepseek</a:t>
            </a:r>
          </a:p>
        </p:txBody>
      </p:sp>
      <p:sp>
        <p:nvSpPr>
          <p:cNvPr id="16" name="文本框 15"/>
          <p:cNvSpPr txBox="1"/>
          <p:nvPr/>
        </p:nvSpPr>
        <p:spPr>
          <a:xfrm>
            <a:off x="6447155" y="6202680"/>
            <a:ext cx="4498975" cy="306705"/>
          </a:xfrm>
          <a:prstGeom prst="rect">
            <a:avLst/>
          </a:prstGeom>
          <a:noFill/>
        </p:spPr>
        <p:txBody>
          <a:bodyPr wrap="square" rtlCol="0">
            <a:spAutoFit/>
          </a:bodyPr>
          <a:lstStyle/>
          <a:p>
            <a:pPr algn="ctr"/>
            <a:r>
              <a:rPr lang="en-US" altLang="zh-CN" sz="1400" b="1"/>
              <a:t>2025</a:t>
            </a:r>
            <a:r>
              <a:rPr lang="zh-CN" altLang="en-US" sz="1400" b="1"/>
              <a:t>年</a:t>
            </a:r>
            <a:r>
              <a:rPr lang="en-US" altLang="zh-CN" sz="1400" b="1"/>
              <a:t>7</a:t>
            </a:r>
            <a:r>
              <a:rPr lang="zh-CN" altLang="en-US" sz="1400" b="1"/>
              <a:t>月</a:t>
            </a:r>
            <a:r>
              <a:rPr lang="en-US" altLang="zh-CN" sz="1400" b="1"/>
              <a:t>26</a:t>
            </a:r>
            <a:r>
              <a:rPr lang="zh-CN" altLang="en-US" sz="1400" b="1"/>
              <a:t>日，</a:t>
            </a:r>
            <a:r>
              <a:rPr lang="en-US" altLang="zh-CN" sz="1400" b="1"/>
              <a:t>2025</a:t>
            </a:r>
            <a:r>
              <a:rPr lang="zh-CN" altLang="en-US" sz="1400" b="1"/>
              <a:t>世界人工智能大会于上海开幕</a:t>
            </a:r>
          </a:p>
        </p:txBody>
      </p:sp>
      <p:pic>
        <p:nvPicPr>
          <p:cNvPr id="5" name="图片 4"/>
          <p:cNvPicPr/>
          <p:nvPr/>
        </p:nvPicPr>
        <p:blipFill>
          <a:blip r:embed="rId4"/>
          <a:stretch>
            <a:fillRect/>
          </a:stretch>
        </p:blipFill>
        <p:spPr>
          <a:xfrm>
            <a:off x="6563360" y="4138930"/>
            <a:ext cx="4500245" cy="2063115"/>
          </a:xfrm>
          <a:prstGeom prst="rect">
            <a:avLst/>
          </a:prstGeom>
        </p:spPr>
      </p:pic>
      <p:pic>
        <p:nvPicPr>
          <p:cNvPr id="6" name="图片 5"/>
          <p:cNvPicPr/>
          <p:nvPr/>
        </p:nvPicPr>
        <p:blipFill>
          <a:blip r:embed="rId5"/>
          <a:stretch>
            <a:fillRect/>
          </a:stretch>
        </p:blipFill>
        <p:spPr>
          <a:xfrm>
            <a:off x="3144520" y="4891405"/>
            <a:ext cx="3302635" cy="796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国务院发布《关于深入实施</a:t>
            </a:r>
            <a:r>
              <a:rPr lang="en-US" altLang="zh-CN"/>
              <a:t>“</a:t>
            </a:r>
            <a:r>
              <a:rPr lang="zh-CN" altLang="en-US"/>
              <a:t>人工智能</a:t>
            </a:r>
            <a:r>
              <a:rPr lang="en-US" altLang="zh-CN"/>
              <a:t>+”</a:t>
            </a:r>
            <a:r>
              <a:rPr lang="zh-CN" altLang="en-US"/>
              <a:t>行动的意见》</a:t>
            </a:r>
          </a:p>
        </p:txBody>
      </p:sp>
      <p:pic>
        <p:nvPicPr>
          <p:cNvPr id="3" name="图片 2"/>
          <p:cNvPicPr/>
          <p:nvPr/>
        </p:nvPicPr>
        <p:blipFill>
          <a:blip r:embed="rId2"/>
          <a:stretch>
            <a:fillRect/>
          </a:stretch>
        </p:blipFill>
        <p:spPr>
          <a:xfrm>
            <a:off x="408940" y="1763395"/>
            <a:ext cx="8688070" cy="4464685"/>
          </a:xfrm>
          <a:prstGeom prst="rect">
            <a:avLst/>
          </a:prstGeom>
        </p:spPr>
      </p:pic>
      <p:sp>
        <p:nvSpPr>
          <p:cNvPr id="4" name="文本框 3"/>
          <p:cNvSpPr txBox="1"/>
          <p:nvPr/>
        </p:nvSpPr>
        <p:spPr>
          <a:xfrm>
            <a:off x="763270" y="1014095"/>
            <a:ext cx="10332085" cy="2159000"/>
          </a:xfrm>
          <a:prstGeom prst="rect">
            <a:avLst/>
          </a:prstGeom>
          <a:noFill/>
        </p:spPr>
        <p:txBody>
          <a:bodyPr wrap="square">
            <a:noAutofit/>
          </a:bodyPr>
          <a:lstStyle/>
          <a:p>
            <a:pPr indent="0" fontAlgn="auto">
              <a:lnSpc>
                <a:spcPct val="100000"/>
              </a:lnSpc>
            </a:pPr>
            <a:r>
              <a:rPr lang="en-US" altLang="zh-CN" sz="2000" dirty="0"/>
              <a:t>8</a:t>
            </a:r>
            <a:r>
              <a:rPr lang="zh-CN" altLang="en-US" sz="2000" dirty="0"/>
              <a:t>月</a:t>
            </a:r>
            <a:r>
              <a:rPr lang="en-US" altLang="zh-CN" sz="2000" dirty="0"/>
              <a:t>26</a:t>
            </a:r>
            <a:r>
              <a:rPr lang="zh-CN" altLang="en-US" sz="2000" dirty="0"/>
              <a:t>日，国务院正式发布《关于深入实施</a:t>
            </a:r>
            <a:r>
              <a:rPr lang="en-US" altLang="zh-CN" sz="2000" dirty="0"/>
              <a:t>“</a:t>
            </a:r>
            <a:r>
              <a:rPr lang="zh-CN" altLang="en-US" sz="2000" dirty="0"/>
              <a:t>人工智能</a:t>
            </a:r>
            <a:r>
              <a:rPr lang="en-US" altLang="zh-CN" sz="2000" dirty="0"/>
              <a:t>+”</a:t>
            </a:r>
            <a:r>
              <a:rPr lang="zh-CN" altLang="en-US" sz="2000" dirty="0"/>
              <a:t>行动的意见》，提出到</a:t>
            </a:r>
            <a:r>
              <a:rPr lang="en-US" altLang="zh-CN" sz="2000" dirty="0"/>
              <a:t>2027</a:t>
            </a:r>
            <a:r>
              <a:rPr lang="zh-CN" altLang="en-US" sz="2000" dirty="0"/>
              <a:t>年率先实现</a:t>
            </a:r>
            <a:r>
              <a:rPr lang="en-US" altLang="zh-CN" sz="2000" dirty="0"/>
              <a:t>“</a:t>
            </a:r>
            <a:r>
              <a:rPr lang="zh-CN" altLang="en-US" sz="2000" dirty="0"/>
              <a:t>人工智能</a:t>
            </a:r>
            <a:r>
              <a:rPr lang="en-US" altLang="zh-CN" sz="2000" dirty="0"/>
              <a:t>+”</a:t>
            </a:r>
            <a:r>
              <a:rPr lang="zh-CN" altLang="en-US" sz="2000" dirty="0"/>
              <a:t>在六大领域的深度融合，并明确八大支撑体系。</a:t>
            </a:r>
          </a:p>
          <a:p>
            <a:pPr indent="0" fontAlgn="auto">
              <a:lnSpc>
                <a:spcPct val="100000"/>
              </a:lnSpc>
            </a:pPr>
            <a:endParaRPr lang="zh-CN" altLang="en-US" sz="2000" dirty="0"/>
          </a:p>
          <a:p>
            <a:pPr indent="0" fontAlgn="auto">
              <a:lnSpc>
                <a:spcPct val="100000"/>
              </a:lnSpc>
            </a:pPr>
            <a:endParaRPr lang="zh-CN" altLang="en-US" sz="2000" dirty="0"/>
          </a:p>
        </p:txBody>
      </p:sp>
      <p:sp>
        <p:nvSpPr>
          <p:cNvPr id="5" name="文本框 4"/>
          <p:cNvSpPr txBox="1"/>
          <p:nvPr/>
        </p:nvSpPr>
        <p:spPr>
          <a:xfrm>
            <a:off x="9178925" y="3034030"/>
            <a:ext cx="2719705" cy="1923415"/>
          </a:xfrm>
          <a:prstGeom prst="rect">
            <a:avLst/>
          </a:prstGeom>
          <a:noFill/>
        </p:spPr>
        <p:txBody>
          <a:bodyPr wrap="square" rtlCol="0">
            <a:noAutofit/>
          </a:bodyPr>
          <a:lstStyle/>
          <a:p>
            <a:r>
              <a:rPr lang="zh-CN" altLang="en-US" sz="1400" dirty="0">
                <a:sym typeface="+mn-ea"/>
              </a:rPr>
              <a:t>《意见》明确</a:t>
            </a:r>
            <a:r>
              <a:rPr lang="en-US" altLang="zh-CN" sz="1400" dirty="0">
                <a:sym typeface="+mn-ea"/>
              </a:rPr>
              <a:t>“</a:t>
            </a:r>
            <a:r>
              <a:rPr lang="zh-CN" altLang="en-US" sz="1400" dirty="0">
                <a:sym typeface="+mn-ea"/>
              </a:rPr>
              <a:t>三大阶段目标</a:t>
            </a:r>
            <a:r>
              <a:rPr lang="en-US" altLang="zh-CN" sz="1400" dirty="0">
                <a:sym typeface="+mn-ea"/>
              </a:rPr>
              <a:t>”</a:t>
            </a:r>
            <a:r>
              <a:rPr lang="zh-CN" altLang="en-US" sz="1400" dirty="0">
                <a:sym typeface="+mn-ea"/>
              </a:rPr>
              <a:t>，围绕</a:t>
            </a:r>
            <a:r>
              <a:rPr lang="zh-CN" altLang="en-US" sz="1400" b="1" dirty="0">
                <a:sym typeface="+mn-ea"/>
              </a:rPr>
              <a:t>科技、产业、消费、民生、治理、全球合作</a:t>
            </a:r>
            <a:r>
              <a:rPr lang="zh-CN" altLang="en-US" sz="1400" dirty="0">
                <a:sym typeface="+mn-ea"/>
              </a:rPr>
              <a:t>六大领域系统推进</a:t>
            </a:r>
            <a:r>
              <a:rPr lang="en-US" altLang="zh-CN" sz="1400" dirty="0">
                <a:sym typeface="+mn-ea"/>
              </a:rPr>
              <a:t>“</a:t>
            </a:r>
            <a:r>
              <a:rPr lang="zh-CN" altLang="en-US" sz="1400" dirty="0">
                <a:sym typeface="+mn-ea"/>
              </a:rPr>
              <a:t>人工智能</a:t>
            </a:r>
            <a:r>
              <a:rPr lang="en-US" altLang="zh-CN" sz="1400" dirty="0">
                <a:sym typeface="+mn-ea"/>
              </a:rPr>
              <a:t>+”</a:t>
            </a:r>
            <a:r>
              <a:rPr lang="zh-CN" altLang="en-US" sz="1400" dirty="0">
                <a:sym typeface="+mn-ea"/>
              </a:rPr>
              <a:t>，并以</a:t>
            </a:r>
            <a:r>
              <a:rPr lang="zh-CN" altLang="en-US" sz="1400" b="1" dirty="0">
                <a:sym typeface="+mn-ea"/>
              </a:rPr>
              <a:t>模型、数据、算力、应用、生态、人才、政策法规、安全</a:t>
            </a:r>
            <a:r>
              <a:rPr lang="zh-CN" altLang="en-US" sz="1400" dirty="0">
                <a:sym typeface="+mn-ea"/>
              </a:rPr>
              <a:t>八大支撑为底座。</a:t>
            </a:r>
            <a:endParaRPr lang="zh-CN" altLang="en-US" sz="1400" dirty="0"/>
          </a:p>
          <a:p>
            <a:endParaRPr lang="zh-CN" altLang="en-US"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rcRect b="14574"/>
          <a:stretch>
            <a:fillRect/>
          </a:stretch>
        </p:blipFill>
        <p:spPr>
          <a:xfrm>
            <a:off x="8194040" y="2380458"/>
            <a:ext cx="3009265" cy="3910330"/>
          </a:xfrm>
          <a:prstGeom prst="rect">
            <a:avLst/>
          </a:prstGeom>
        </p:spPr>
      </p:pic>
      <p:graphicFrame>
        <p:nvGraphicFramePr>
          <p:cNvPr id="12" name="对象 11"/>
          <p:cNvGraphicFramePr/>
          <p:nvPr/>
        </p:nvGraphicFramePr>
        <p:xfrm>
          <a:off x="8194675" y="1020288"/>
          <a:ext cx="3022600" cy="1335405"/>
        </p:xfrm>
        <a:graphic>
          <a:graphicData uri="http://schemas.openxmlformats.org/presentationml/2006/ole">
            <mc:AlternateContent xmlns:mc="http://schemas.openxmlformats.org/markup-compatibility/2006">
              <mc:Choice xmlns:v="urn:schemas-microsoft-com:vml" Requires="v">
                <p:oleObj spid="_x0000_s6147" r:id="rId4" imgW="5648325" imgH="2447925" progId="Paint.Picture">
                  <p:embed/>
                </p:oleObj>
              </mc:Choice>
              <mc:Fallback>
                <p:oleObj r:id="rId4" imgW="5648325" imgH="2447925" progId="Paint.Picture">
                  <p:embed/>
                  <p:pic>
                    <p:nvPicPr>
                      <p:cNvPr id="0" name="对象 11"/>
                      <p:cNvPicPr/>
                      <p:nvPr/>
                    </p:nvPicPr>
                    <p:blipFill>
                      <a:blip r:embed="rId5"/>
                      <a:stretch>
                        <a:fillRect/>
                      </a:stretch>
                    </p:blipFill>
                    <p:spPr>
                      <a:xfrm>
                        <a:off x="8194675" y="1020288"/>
                        <a:ext cx="3022600" cy="1335405"/>
                      </a:xfrm>
                      <a:prstGeom prst="rect">
                        <a:avLst/>
                      </a:prstGeom>
                    </p:spPr>
                  </p:pic>
                </p:oleObj>
              </mc:Fallback>
            </mc:AlternateContent>
          </a:graphicData>
        </a:graphic>
      </p:graphicFrame>
      <p:sp>
        <p:nvSpPr>
          <p:cNvPr id="2" name="标题 1"/>
          <p:cNvSpPr>
            <a:spLocks noGrp="1"/>
          </p:cNvSpPr>
          <p:nvPr>
            <p:ph type="title"/>
          </p:nvPr>
        </p:nvSpPr>
        <p:spPr>
          <a:xfrm>
            <a:off x="408849" y="249660"/>
            <a:ext cx="8710700" cy="369246"/>
          </a:xfrm>
        </p:spPr>
        <p:txBody>
          <a:bodyPr/>
          <a:lstStyle/>
          <a:p>
            <a:r>
              <a:rPr lang="zh-CN" altLang="en-US" dirty="0"/>
              <a:t>党中央、国务院高度重视大模型产业发展</a:t>
            </a:r>
          </a:p>
        </p:txBody>
      </p:sp>
      <p:pic>
        <p:nvPicPr>
          <p:cNvPr id="7" name="图片 6"/>
          <p:cNvPicPr>
            <a:picLocks noChangeAspect="1"/>
          </p:cNvPicPr>
          <p:nvPr/>
        </p:nvPicPr>
        <p:blipFill>
          <a:blip r:embed="rId6"/>
          <a:srcRect t="7259" b="46929"/>
          <a:stretch>
            <a:fillRect/>
          </a:stretch>
        </p:blipFill>
        <p:spPr>
          <a:xfrm>
            <a:off x="4574540" y="949325"/>
            <a:ext cx="2790190" cy="4104005"/>
          </a:xfrm>
          <a:prstGeom prst="rect">
            <a:avLst/>
          </a:prstGeom>
        </p:spPr>
      </p:pic>
      <p:pic>
        <p:nvPicPr>
          <p:cNvPr id="9" name="图片 8"/>
          <p:cNvPicPr>
            <a:picLocks noChangeAspect="1"/>
          </p:cNvPicPr>
          <p:nvPr/>
        </p:nvPicPr>
        <p:blipFill>
          <a:blip r:embed="rId6"/>
          <a:srcRect t="78653"/>
          <a:stretch>
            <a:fillRect/>
          </a:stretch>
        </p:blipFill>
        <p:spPr>
          <a:xfrm>
            <a:off x="4582795" y="5053330"/>
            <a:ext cx="2731135" cy="1804670"/>
          </a:xfrm>
          <a:prstGeom prst="rect">
            <a:avLst/>
          </a:prstGeom>
        </p:spPr>
      </p:pic>
      <p:pic>
        <p:nvPicPr>
          <p:cNvPr id="10" name="图片 9"/>
          <p:cNvPicPr>
            <a:picLocks noChangeAspect="1"/>
          </p:cNvPicPr>
          <p:nvPr/>
        </p:nvPicPr>
        <p:blipFill>
          <a:blip r:embed="rId7"/>
          <a:srcRect t="9657" b="53298"/>
          <a:stretch>
            <a:fillRect/>
          </a:stretch>
        </p:blipFill>
        <p:spPr>
          <a:xfrm>
            <a:off x="1155065" y="911225"/>
            <a:ext cx="2589530" cy="3217545"/>
          </a:xfrm>
          <a:prstGeom prst="rect">
            <a:avLst/>
          </a:prstGeom>
        </p:spPr>
      </p:pic>
      <p:pic>
        <p:nvPicPr>
          <p:cNvPr id="11" name="图片 10"/>
          <p:cNvPicPr>
            <a:picLocks noChangeAspect="1"/>
          </p:cNvPicPr>
          <p:nvPr/>
        </p:nvPicPr>
        <p:blipFill>
          <a:blip r:embed="rId7"/>
          <a:srcRect t="67744"/>
          <a:stretch>
            <a:fillRect/>
          </a:stretch>
        </p:blipFill>
        <p:spPr>
          <a:xfrm>
            <a:off x="1150620" y="4064635"/>
            <a:ext cx="2593975" cy="280606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政策起草背景</a:t>
            </a:r>
          </a:p>
        </p:txBody>
      </p:sp>
      <p:pic>
        <p:nvPicPr>
          <p:cNvPr id="5" name="图片 4"/>
          <p:cNvPicPr>
            <a:picLocks noChangeAspect="1"/>
          </p:cNvPicPr>
          <p:nvPr/>
        </p:nvPicPr>
        <p:blipFill rotWithShape="1">
          <a:blip r:embed="rId3" cstate="hqprint"/>
          <a:srcRect/>
          <a:stretch>
            <a:fillRect/>
          </a:stretch>
        </p:blipFill>
        <p:spPr>
          <a:xfrm>
            <a:off x="731520" y="3561715"/>
            <a:ext cx="5123815" cy="2484120"/>
          </a:xfrm>
          <a:prstGeom prst="rect">
            <a:avLst/>
          </a:prstGeom>
        </p:spPr>
      </p:pic>
      <p:sp>
        <p:nvSpPr>
          <p:cNvPr id="9" name="文本框 8"/>
          <p:cNvSpPr txBox="1"/>
          <p:nvPr/>
        </p:nvSpPr>
        <p:spPr>
          <a:xfrm>
            <a:off x="731793" y="1667240"/>
            <a:ext cx="10391863" cy="1445260"/>
          </a:xfrm>
          <a:prstGeom prst="rect">
            <a:avLst/>
          </a:prstGeom>
          <a:noFill/>
        </p:spPr>
        <p:txBody>
          <a:bodyPr wrap="square">
            <a:spAutoFit/>
          </a:bodyPr>
          <a:lstStyle/>
          <a:p>
            <a:pPr indent="0" fontAlgn="auto">
              <a:lnSpc>
                <a:spcPct val="100000"/>
              </a:lnSpc>
            </a:pPr>
            <a:r>
              <a:rPr lang="en-US" altLang="zh-CN" sz="2200" dirty="0"/>
              <a:t>         2023</a:t>
            </a:r>
            <a:r>
              <a:rPr lang="zh-CN" altLang="en-US" sz="2200" dirty="0"/>
              <a:t>年</a:t>
            </a:r>
            <a:r>
              <a:rPr lang="en-US" altLang="zh-CN" sz="2200" dirty="0"/>
              <a:t>8</a:t>
            </a:r>
            <a:r>
              <a:rPr lang="zh-CN" altLang="en-US" sz="2200" dirty="0"/>
              <a:t>月，林武书记在</a:t>
            </a:r>
            <a:r>
              <a:rPr lang="zh-CN" altLang="en-US" sz="2200" b="1" dirty="0">
                <a:solidFill>
                  <a:schemeClr val="accent6"/>
                </a:solidFill>
              </a:rPr>
              <a:t>全省数字经济高质量发展工作会议</a:t>
            </a:r>
            <a:r>
              <a:rPr lang="zh-CN" altLang="en-US" sz="2200" dirty="0"/>
              <a:t>上指出，加快形成一批具有自主知识产权的</a:t>
            </a:r>
            <a:r>
              <a:rPr lang="zh-CN" altLang="en-US" sz="2200" b="1" dirty="0">
                <a:solidFill>
                  <a:schemeClr val="accent6"/>
                </a:solidFill>
              </a:rPr>
              <a:t>人工智能技术、产品和服务解决方案</a:t>
            </a:r>
            <a:r>
              <a:rPr lang="zh-CN" altLang="en-US" sz="2200" dirty="0"/>
              <a:t>。</a:t>
            </a:r>
          </a:p>
          <a:p>
            <a:pPr indent="0" fontAlgn="auto">
              <a:lnSpc>
                <a:spcPct val="100000"/>
              </a:lnSpc>
            </a:pPr>
            <a:r>
              <a:rPr lang="en-US" altLang="zh-CN" sz="2200" dirty="0"/>
              <a:t>         2023</a:t>
            </a:r>
            <a:r>
              <a:rPr lang="zh-CN" altLang="en-US" sz="2200" dirty="0"/>
              <a:t>年</a:t>
            </a:r>
            <a:r>
              <a:rPr lang="en-US" altLang="zh-CN" sz="2200" dirty="0"/>
              <a:t>12</a:t>
            </a:r>
            <a:r>
              <a:rPr lang="zh-CN" altLang="en-US" sz="2200" dirty="0"/>
              <a:t>月，</a:t>
            </a:r>
            <a:r>
              <a:rPr lang="zh-CN" altLang="en-US" sz="2200" dirty="0">
                <a:sym typeface="+mn-ea"/>
              </a:rPr>
              <a:t>中共山东省委、山东省人民政府</a:t>
            </a:r>
            <a:r>
              <a:rPr lang="zh-CN" altLang="en-US" sz="2200" dirty="0"/>
              <a:t>《关于加快数字经济高质量发展的意见》提出</a:t>
            </a:r>
            <a:r>
              <a:rPr lang="en-US" altLang="zh-CN" sz="2200" dirty="0"/>
              <a:t>:</a:t>
            </a:r>
            <a:r>
              <a:rPr lang="zh-CN" altLang="en-US" sz="2200" dirty="0"/>
              <a:t>“培育一批</a:t>
            </a:r>
            <a:r>
              <a:rPr lang="zh-CN" altLang="en-US" sz="2200" b="1" dirty="0">
                <a:solidFill>
                  <a:schemeClr val="accent6"/>
                </a:solidFill>
              </a:rPr>
              <a:t>人工智能应用解决方案、大模型产品</a:t>
            </a:r>
            <a:r>
              <a:rPr lang="zh-CN" altLang="en-US" sz="2200" dirty="0">
                <a:sym typeface="+mn-ea"/>
              </a:rPr>
              <a:t>。</a:t>
            </a:r>
            <a:r>
              <a:rPr lang="zh-CN" altLang="en-US" sz="2200" dirty="0"/>
              <a:t>”</a:t>
            </a:r>
          </a:p>
        </p:txBody>
      </p:sp>
      <p:grpSp>
        <p:nvGrpSpPr>
          <p:cNvPr id="13" name="组合 12"/>
          <p:cNvGrpSpPr/>
          <p:nvPr/>
        </p:nvGrpSpPr>
        <p:grpSpPr>
          <a:xfrm>
            <a:off x="731520" y="1019175"/>
            <a:ext cx="6027420" cy="337820"/>
            <a:chOff x="1152" y="1605"/>
            <a:chExt cx="9492" cy="532"/>
          </a:xfrm>
        </p:grpSpPr>
        <p:sp>
          <p:nvSpPr>
            <p:cNvPr id="10" name="文本框 9"/>
            <p:cNvSpPr txBox="1"/>
            <p:nvPr/>
          </p:nvSpPr>
          <p:spPr>
            <a:xfrm>
              <a:off x="1444" y="1605"/>
              <a:ext cx="9200" cy="484"/>
            </a:xfrm>
            <a:prstGeom prst="rect">
              <a:avLst/>
            </a:prstGeom>
            <a:noFill/>
          </p:spPr>
          <p:txBody>
            <a:bodyPr wrap="none" lIns="0" tIns="0" rIns="0" bIns="0">
              <a:spAutoFit/>
            </a:bodyPr>
            <a:lstStyle/>
            <a:p>
              <a:pPr algn="l"/>
              <a:r>
                <a:rPr lang="zh-CN" altLang="en-US" sz="2000" b="1" dirty="0">
                  <a:solidFill>
                    <a:srgbClr val="0F8287"/>
                  </a:solidFill>
                  <a:latin typeface="+mn-ea"/>
                </a:rPr>
                <a:t>从山东省看，</a:t>
              </a:r>
              <a:r>
                <a:rPr lang="en-US" altLang="zh-CN" sz="2000" b="1" dirty="0">
                  <a:solidFill>
                    <a:srgbClr val="0F8287"/>
                  </a:solidFill>
                  <a:latin typeface="+mn-ea"/>
                </a:rPr>
                <a:t>省委、省政府高度重视大模型产业发展</a:t>
              </a:r>
            </a:p>
          </p:txBody>
        </p:sp>
        <p:sp>
          <p:nvSpPr>
            <p:cNvPr id="11" name="矩形: 圆角 10"/>
            <p:cNvSpPr/>
            <p:nvPr/>
          </p:nvSpPr>
          <p:spPr>
            <a:xfrm>
              <a:off x="1152" y="1605"/>
              <a:ext cx="138" cy="533"/>
            </a:xfrm>
            <a:prstGeom prst="roundRect">
              <a:avLst>
                <a:gd name="adj" fmla="val 174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algn="l" defTabSz="914400" rtl="0" eaLnBrk="1" latinLnBrk="0" hangingPunct="1">
                <a:defRPr sz="1800" kern="1200">
                  <a:solidFill>
                    <a:srgbClr val="FFFFFF"/>
                  </a:solidFill>
                  <a:latin typeface="Arial" panose="020B0604020202020204"/>
                  <a:ea typeface="+mn-ea"/>
                  <a:cs typeface="+mn-cs"/>
                </a:defRPr>
              </a:lvl1pPr>
              <a:lvl2pPr marL="457200" algn="l" defTabSz="914400" rtl="0" eaLnBrk="1" latinLnBrk="0" hangingPunct="1">
                <a:defRPr sz="1800" kern="1200">
                  <a:solidFill>
                    <a:srgbClr val="FFFFFF"/>
                  </a:solidFill>
                  <a:latin typeface="Arial" panose="020B0604020202020204"/>
                  <a:ea typeface="+mn-ea"/>
                  <a:cs typeface="+mn-cs"/>
                </a:defRPr>
              </a:lvl2pPr>
              <a:lvl3pPr marL="914400" algn="l" defTabSz="914400" rtl="0" eaLnBrk="1" latinLnBrk="0" hangingPunct="1">
                <a:defRPr sz="1800" kern="1200">
                  <a:solidFill>
                    <a:srgbClr val="FFFFFF"/>
                  </a:solidFill>
                  <a:latin typeface="Arial" panose="020B0604020202020204"/>
                  <a:ea typeface="+mn-ea"/>
                  <a:cs typeface="+mn-cs"/>
                </a:defRPr>
              </a:lvl3pPr>
              <a:lvl4pPr marL="1371600" algn="l" defTabSz="914400" rtl="0" eaLnBrk="1" latinLnBrk="0" hangingPunct="1">
                <a:defRPr sz="1800" kern="1200">
                  <a:solidFill>
                    <a:srgbClr val="FFFFFF"/>
                  </a:solidFill>
                  <a:latin typeface="Arial" panose="020B0604020202020204"/>
                  <a:ea typeface="+mn-ea"/>
                  <a:cs typeface="+mn-cs"/>
                </a:defRPr>
              </a:lvl4pPr>
              <a:lvl5pPr marL="1828800" algn="l" defTabSz="914400" rtl="0" eaLnBrk="1" latinLnBrk="0" hangingPunct="1">
                <a:defRPr sz="1800" kern="1200">
                  <a:solidFill>
                    <a:srgbClr val="FFFFFF"/>
                  </a:solidFill>
                  <a:latin typeface="Arial" panose="020B0604020202020204"/>
                  <a:ea typeface="+mn-ea"/>
                  <a:cs typeface="+mn-cs"/>
                </a:defRPr>
              </a:lvl5pPr>
              <a:lvl6pPr marL="2286000" algn="l" defTabSz="914400" rtl="0" eaLnBrk="1" latinLnBrk="0" hangingPunct="1">
                <a:defRPr sz="1800" kern="1200">
                  <a:solidFill>
                    <a:srgbClr val="FFFFFF"/>
                  </a:solidFill>
                  <a:latin typeface="Arial" panose="020B0604020202020204"/>
                  <a:ea typeface="+mn-ea"/>
                  <a:cs typeface="+mn-cs"/>
                </a:defRPr>
              </a:lvl6pPr>
              <a:lvl7pPr marL="2743200" algn="l" defTabSz="914400" rtl="0" eaLnBrk="1" latinLnBrk="0" hangingPunct="1">
                <a:defRPr sz="1800" kern="1200">
                  <a:solidFill>
                    <a:srgbClr val="FFFFFF"/>
                  </a:solidFill>
                  <a:latin typeface="Arial" panose="020B0604020202020204"/>
                  <a:ea typeface="+mn-ea"/>
                  <a:cs typeface="+mn-cs"/>
                </a:defRPr>
              </a:lvl7pPr>
              <a:lvl8pPr marL="3200400" algn="l" defTabSz="914400" rtl="0" eaLnBrk="1" latinLnBrk="0" hangingPunct="1">
                <a:defRPr sz="1800" kern="1200">
                  <a:solidFill>
                    <a:srgbClr val="FFFFFF"/>
                  </a:solidFill>
                  <a:latin typeface="Arial" panose="020B0604020202020204"/>
                  <a:ea typeface="+mn-ea"/>
                  <a:cs typeface="+mn-cs"/>
                </a:defRPr>
              </a:lvl8pPr>
              <a:lvl9pPr marL="3657600" algn="l" defTabSz="914400" rtl="0" eaLnBrk="1" latinLnBrk="0" hangingPunct="1">
                <a:defRPr sz="1800" kern="1200">
                  <a:solidFill>
                    <a:srgbClr val="FFFFFF"/>
                  </a:solidFill>
                  <a:latin typeface="Arial" panose="020B0604020202020204"/>
                  <a:ea typeface="+mn-ea"/>
                  <a:cs typeface="+mn-cs"/>
                </a:defRPr>
              </a:lvl9pPr>
            </a:lstStyle>
            <a:p>
              <a:endParaRPr lang="zh-CN" altLang="en-US"/>
            </a:p>
          </p:txBody>
        </p:sp>
      </p:grpSp>
      <p:sp>
        <p:nvSpPr>
          <p:cNvPr id="3" name="文本框 2"/>
          <p:cNvSpPr txBox="1"/>
          <p:nvPr/>
        </p:nvSpPr>
        <p:spPr>
          <a:xfrm>
            <a:off x="6151880" y="6638925"/>
            <a:ext cx="4064000" cy="368300"/>
          </a:xfrm>
          <a:prstGeom prst="rect">
            <a:avLst/>
          </a:prstGeom>
          <a:noFill/>
        </p:spPr>
        <p:txBody>
          <a:bodyPr wrap="square" rtlCol="0">
            <a:spAutoFit/>
          </a:bodyPr>
          <a:lstStyle/>
          <a:p>
            <a:endParaRPr lang="zh-CN" altLang="en-US"/>
          </a:p>
        </p:txBody>
      </p:sp>
      <p:pic>
        <p:nvPicPr>
          <p:cNvPr id="4" name="图片 3"/>
          <p:cNvPicPr>
            <a:picLocks noChangeAspect="1"/>
          </p:cNvPicPr>
          <p:nvPr/>
        </p:nvPicPr>
        <p:blipFill>
          <a:blip r:embed="rId4"/>
          <a:stretch>
            <a:fillRect/>
          </a:stretch>
        </p:blipFill>
        <p:spPr>
          <a:xfrm>
            <a:off x="6187440" y="3561715"/>
            <a:ext cx="4936490" cy="2484120"/>
          </a:xfrm>
          <a:prstGeom prst="rect">
            <a:avLst/>
          </a:prstGeom>
        </p:spPr>
      </p:pic>
      <p:sp>
        <p:nvSpPr>
          <p:cNvPr id="6" name="文本框 5"/>
          <p:cNvSpPr txBox="1"/>
          <p:nvPr/>
        </p:nvSpPr>
        <p:spPr>
          <a:xfrm>
            <a:off x="730885" y="6045835"/>
            <a:ext cx="5123815" cy="306705"/>
          </a:xfrm>
          <a:prstGeom prst="rect">
            <a:avLst/>
          </a:prstGeom>
          <a:noFill/>
        </p:spPr>
        <p:txBody>
          <a:bodyPr wrap="square" rtlCol="0">
            <a:spAutoFit/>
          </a:bodyPr>
          <a:lstStyle/>
          <a:p>
            <a:pPr algn="ctr"/>
            <a:r>
              <a:rPr lang="en-US" altLang="zh-CN" sz="1400" b="1"/>
              <a:t>2023</a:t>
            </a:r>
            <a:r>
              <a:rPr lang="zh-CN" altLang="en-US" sz="1400" b="1"/>
              <a:t>年</a:t>
            </a:r>
            <a:r>
              <a:rPr lang="en-US" altLang="zh-CN" sz="1400" b="1"/>
              <a:t>8</a:t>
            </a:r>
            <a:r>
              <a:rPr lang="zh-CN" altLang="en-US" sz="1400" b="1"/>
              <a:t>月</a:t>
            </a:r>
            <a:r>
              <a:rPr lang="en-US" altLang="zh-CN" sz="1400" b="1"/>
              <a:t>31</a:t>
            </a:r>
            <a:r>
              <a:rPr lang="zh-CN" altLang="en-US" sz="1400" b="1"/>
              <a:t>日，全省数字经济高质量发展工作会议召开</a:t>
            </a:r>
          </a:p>
        </p:txBody>
      </p:sp>
      <p:sp>
        <p:nvSpPr>
          <p:cNvPr id="8" name="文本框 7"/>
          <p:cNvSpPr txBox="1"/>
          <p:nvPr/>
        </p:nvSpPr>
        <p:spPr>
          <a:xfrm>
            <a:off x="6187440" y="6045835"/>
            <a:ext cx="5208905" cy="306705"/>
          </a:xfrm>
          <a:prstGeom prst="rect">
            <a:avLst/>
          </a:prstGeom>
          <a:noFill/>
        </p:spPr>
        <p:txBody>
          <a:bodyPr wrap="square" rtlCol="0">
            <a:spAutoFit/>
          </a:bodyPr>
          <a:lstStyle/>
          <a:p>
            <a:pPr algn="ctr"/>
            <a:r>
              <a:rPr lang="en-US" altLang="zh-CN" sz="1400" b="1"/>
              <a:t>2023</a:t>
            </a:r>
            <a:r>
              <a:rPr lang="zh-CN" altLang="en-US" sz="1400" b="1"/>
              <a:t>年</a:t>
            </a:r>
            <a:r>
              <a:rPr lang="en-US" altLang="zh-CN" sz="1400" b="1"/>
              <a:t>12</a:t>
            </a:r>
            <a:r>
              <a:rPr lang="zh-CN" altLang="en-US" sz="1400" b="1"/>
              <a:t>月</a:t>
            </a:r>
            <a:r>
              <a:rPr lang="en-US" altLang="zh-CN" sz="1400" b="1"/>
              <a:t>28</a:t>
            </a:r>
            <a:r>
              <a:rPr lang="zh-CN" altLang="en-US" sz="1400" b="1"/>
              <a:t>日，《关于加快数字经济高质量发展的意见》出台</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关于加快大模型产业高质量发展的指导意见</a:t>
            </a:r>
          </a:p>
        </p:txBody>
      </p:sp>
      <p:sp>
        <p:nvSpPr>
          <p:cNvPr id="9" name="文本框 8"/>
          <p:cNvSpPr txBox="1"/>
          <p:nvPr/>
        </p:nvSpPr>
        <p:spPr>
          <a:xfrm>
            <a:off x="731793" y="1467850"/>
            <a:ext cx="10391863" cy="530860"/>
          </a:xfrm>
          <a:prstGeom prst="rect">
            <a:avLst/>
          </a:prstGeom>
          <a:noFill/>
        </p:spPr>
        <p:txBody>
          <a:bodyPr wrap="square">
            <a:spAutoFit/>
          </a:bodyPr>
          <a:lstStyle/>
          <a:p>
            <a:pPr>
              <a:lnSpc>
                <a:spcPct val="130000"/>
              </a:lnSpc>
            </a:pPr>
            <a:r>
              <a:rPr lang="en-US" altLang="zh-CN" sz="2200" dirty="0"/>
              <a:t>          </a:t>
            </a:r>
            <a:endParaRPr lang="zh-CN" altLang="en-US" sz="2200" dirty="0"/>
          </a:p>
        </p:txBody>
      </p:sp>
      <p:sp>
        <p:nvSpPr>
          <p:cNvPr id="3" name="文本框 2"/>
          <p:cNvSpPr txBox="1"/>
          <p:nvPr/>
        </p:nvSpPr>
        <p:spPr>
          <a:xfrm>
            <a:off x="6151880" y="6638925"/>
            <a:ext cx="4064000" cy="368300"/>
          </a:xfrm>
          <a:prstGeom prst="rect">
            <a:avLst/>
          </a:prstGeom>
          <a:noFill/>
        </p:spPr>
        <p:txBody>
          <a:bodyPr wrap="square" rtlCol="0">
            <a:spAutoFit/>
          </a:bodyPr>
          <a:lstStyle/>
          <a:p>
            <a:endParaRPr lang="zh-CN" altLang="en-US"/>
          </a:p>
        </p:txBody>
      </p:sp>
      <p:pic>
        <p:nvPicPr>
          <p:cNvPr id="7" name="图片 6"/>
          <p:cNvPicPr>
            <a:picLocks noChangeAspect="1"/>
          </p:cNvPicPr>
          <p:nvPr/>
        </p:nvPicPr>
        <p:blipFill>
          <a:blip r:embed="rId3"/>
          <a:stretch>
            <a:fillRect/>
          </a:stretch>
        </p:blipFill>
        <p:spPr>
          <a:xfrm>
            <a:off x="8096250" y="958850"/>
            <a:ext cx="3454400" cy="4940300"/>
          </a:xfrm>
          <a:prstGeom prst="rect">
            <a:avLst/>
          </a:prstGeom>
          <a:ln>
            <a:solidFill>
              <a:schemeClr val="tx1"/>
            </a:solidFill>
          </a:ln>
          <a:effectLst>
            <a:outerShdw blurRad="50800" dist="38100" dir="2700000" algn="tl" rotWithShape="0">
              <a:prstClr val="black">
                <a:alpha val="40000"/>
              </a:prstClr>
            </a:outerShdw>
          </a:effectLst>
        </p:spPr>
      </p:pic>
      <p:sp>
        <p:nvSpPr>
          <p:cNvPr id="12" name="文本框 11"/>
          <p:cNvSpPr txBox="1"/>
          <p:nvPr/>
        </p:nvSpPr>
        <p:spPr>
          <a:xfrm>
            <a:off x="568960" y="958215"/>
            <a:ext cx="6656705" cy="4940935"/>
          </a:xfrm>
          <a:prstGeom prst="rect">
            <a:avLst/>
          </a:prstGeom>
          <a:noFill/>
        </p:spPr>
        <p:txBody>
          <a:bodyPr wrap="square">
            <a:noAutofit/>
          </a:bodyPr>
          <a:lstStyle/>
          <a:p>
            <a:pPr indent="0" fontAlgn="auto">
              <a:lnSpc>
                <a:spcPct val="150000"/>
              </a:lnSpc>
            </a:pPr>
            <a:r>
              <a:rPr lang="en-US" altLang="zh-CN" sz="2200" dirty="0"/>
              <a:t>         </a:t>
            </a:r>
            <a:r>
              <a:rPr lang="zh-CN" altLang="en-US" sz="2200" dirty="0"/>
              <a:t>为抢抓大模型产业发展战略机遇，加快培育新质生产力，赋能新型工业化，推动我省大模型产业高质量发展，山东省工业和信息化厅于</a:t>
            </a:r>
            <a:r>
              <a:rPr lang="en-US" altLang="zh-CN" sz="2200" b="1" dirty="0">
                <a:solidFill>
                  <a:schemeClr val="accent6"/>
                </a:solidFill>
              </a:rPr>
              <a:t>2024</a:t>
            </a:r>
            <a:r>
              <a:rPr lang="zh-CN" altLang="en-US" sz="2200" b="1" dirty="0">
                <a:solidFill>
                  <a:schemeClr val="accent6"/>
                </a:solidFill>
              </a:rPr>
              <a:t>年</a:t>
            </a:r>
            <a:r>
              <a:rPr lang="en-US" altLang="zh-CN" sz="2200" b="1" dirty="0">
                <a:solidFill>
                  <a:schemeClr val="accent6"/>
                </a:solidFill>
              </a:rPr>
              <a:t>6</a:t>
            </a:r>
            <a:r>
              <a:rPr lang="zh-CN" altLang="en-US" sz="2200" b="1" dirty="0">
                <a:solidFill>
                  <a:schemeClr val="accent6"/>
                </a:solidFill>
              </a:rPr>
              <a:t>月</a:t>
            </a:r>
            <a:r>
              <a:rPr lang="en-US" altLang="zh-CN" sz="2200" b="1" dirty="0">
                <a:solidFill>
                  <a:schemeClr val="accent6"/>
                </a:solidFill>
              </a:rPr>
              <a:t>13</a:t>
            </a:r>
            <a:r>
              <a:rPr lang="zh-CN" altLang="en-US" sz="2200" b="1" dirty="0">
                <a:solidFill>
                  <a:schemeClr val="accent6"/>
                </a:solidFill>
              </a:rPr>
              <a:t>日</a:t>
            </a:r>
            <a:r>
              <a:rPr lang="zh-CN" altLang="en-US" sz="2200" dirty="0"/>
              <a:t>正式印发</a:t>
            </a:r>
            <a:r>
              <a:rPr lang="zh-CN" altLang="en-US" sz="2200" b="1" dirty="0">
                <a:solidFill>
                  <a:schemeClr val="accent6"/>
                </a:solidFill>
              </a:rPr>
              <a:t>《关于加快大模型产业高质量发展的指导意见》</a:t>
            </a:r>
            <a:r>
              <a:rPr lang="zh-CN" altLang="en-US" sz="2200" dirty="0"/>
              <a:t>（以下称《指导意见》）。</a:t>
            </a:r>
          </a:p>
          <a:p>
            <a:pPr indent="0" fontAlgn="auto">
              <a:lnSpc>
                <a:spcPct val="150000"/>
              </a:lnSpc>
            </a:pPr>
            <a:r>
              <a:rPr lang="zh-CN" altLang="en-US" sz="2200" dirty="0"/>
              <a:t> </a:t>
            </a:r>
            <a:r>
              <a:rPr lang="en-US" altLang="zh-CN" sz="2200" dirty="0"/>
              <a:t>        《指导意见》以</a:t>
            </a:r>
            <a:r>
              <a:rPr lang="en-US" altLang="zh-CN" sz="2200" b="1" dirty="0">
                <a:solidFill>
                  <a:schemeClr val="accent6"/>
                </a:solidFill>
              </a:rPr>
              <a:t>总体要求</a:t>
            </a:r>
            <a:r>
              <a:rPr lang="en-US" altLang="zh-CN" sz="2200" dirty="0"/>
              <a:t>为引领，聚焦</a:t>
            </a:r>
            <a:r>
              <a:rPr lang="en-US" altLang="zh-CN" sz="2200" b="1" dirty="0">
                <a:solidFill>
                  <a:schemeClr val="accent6"/>
                </a:solidFill>
              </a:rPr>
              <a:t>三大重点领域</a:t>
            </a:r>
            <a:r>
              <a:rPr lang="en-US" altLang="zh-CN" sz="2200" dirty="0"/>
              <a:t>，提出</a:t>
            </a:r>
            <a:r>
              <a:rPr lang="en-US" altLang="zh-CN" sz="2200" b="1" dirty="0">
                <a:solidFill>
                  <a:schemeClr val="accent6"/>
                </a:solidFill>
              </a:rPr>
              <a:t>五大重点任务</a:t>
            </a:r>
            <a:r>
              <a:rPr lang="en-US" altLang="zh-CN" sz="2200" dirty="0"/>
              <a:t>、</a:t>
            </a:r>
            <a:r>
              <a:rPr lang="en-US" altLang="zh-CN" sz="2200" b="1" dirty="0">
                <a:solidFill>
                  <a:schemeClr val="accent6"/>
                </a:solidFill>
              </a:rPr>
              <a:t>十四项具体任务</a:t>
            </a:r>
            <a:r>
              <a:rPr lang="en-US" altLang="zh-CN" sz="2200" dirty="0"/>
              <a:t>以及</a:t>
            </a:r>
            <a:r>
              <a:rPr lang="en-US" altLang="zh-CN" sz="2200" b="1" dirty="0">
                <a:solidFill>
                  <a:schemeClr val="accent6"/>
                </a:solidFill>
              </a:rPr>
              <a:t>四大保障措施</a:t>
            </a:r>
            <a:r>
              <a:rPr lang="en-US" altLang="zh-CN" sz="2200" dirty="0"/>
              <a:t>，着力加快大模型产业高质量发展。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关于支持人工智能全产业链创新发展的若干政策措施</a:t>
            </a:r>
          </a:p>
        </p:txBody>
      </p:sp>
      <p:sp>
        <p:nvSpPr>
          <p:cNvPr id="9" name="文本框 8"/>
          <p:cNvSpPr txBox="1"/>
          <p:nvPr/>
        </p:nvSpPr>
        <p:spPr>
          <a:xfrm>
            <a:off x="731793" y="1467850"/>
            <a:ext cx="10391863" cy="530860"/>
          </a:xfrm>
          <a:prstGeom prst="rect">
            <a:avLst/>
          </a:prstGeom>
          <a:noFill/>
        </p:spPr>
        <p:txBody>
          <a:bodyPr wrap="square">
            <a:spAutoFit/>
          </a:bodyPr>
          <a:lstStyle/>
          <a:p>
            <a:pPr>
              <a:lnSpc>
                <a:spcPct val="130000"/>
              </a:lnSpc>
            </a:pPr>
            <a:r>
              <a:rPr lang="en-US" altLang="zh-CN" sz="2200" dirty="0"/>
              <a:t>          </a:t>
            </a:r>
            <a:endParaRPr lang="zh-CN" altLang="en-US" sz="2200" dirty="0"/>
          </a:p>
        </p:txBody>
      </p:sp>
      <p:sp>
        <p:nvSpPr>
          <p:cNvPr id="3" name="文本框 2"/>
          <p:cNvSpPr txBox="1"/>
          <p:nvPr/>
        </p:nvSpPr>
        <p:spPr>
          <a:xfrm>
            <a:off x="6151880" y="6638925"/>
            <a:ext cx="4064000" cy="368300"/>
          </a:xfrm>
          <a:prstGeom prst="rect">
            <a:avLst/>
          </a:prstGeom>
          <a:noFill/>
        </p:spPr>
        <p:txBody>
          <a:bodyPr wrap="square" rtlCol="0">
            <a:spAutoFit/>
          </a:bodyPr>
          <a:lstStyle/>
          <a:p>
            <a:endParaRPr lang="zh-CN" altLang="en-US"/>
          </a:p>
        </p:txBody>
      </p:sp>
      <p:pic>
        <p:nvPicPr>
          <p:cNvPr id="4" name="图片 3"/>
          <p:cNvPicPr>
            <a:picLocks noChangeAspect="1"/>
          </p:cNvPicPr>
          <p:nvPr/>
        </p:nvPicPr>
        <p:blipFill>
          <a:blip r:embed="rId3"/>
          <a:stretch>
            <a:fillRect/>
          </a:stretch>
        </p:blipFill>
        <p:spPr>
          <a:xfrm>
            <a:off x="6887210" y="1209040"/>
            <a:ext cx="4845685" cy="4946015"/>
          </a:xfrm>
          <a:prstGeom prst="rect">
            <a:avLst/>
          </a:prstGeom>
          <a:ln w="12700" cmpd="sng">
            <a:solidFill>
              <a:schemeClr val="tx1"/>
            </a:solidFill>
            <a:prstDash val="solid"/>
          </a:ln>
        </p:spPr>
      </p:pic>
      <p:sp>
        <p:nvSpPr>
          <p:cNvPr id="5" name="文本框 4"/>
          <p:cNvSpPr txBox="1"/>
          <p:nvPr/>
        </p:nvSpPr>
        <p:spPr>
          <a:xfrm>
            <a:off x="568960" y="958215"/>
            <a:ext cx="5874385" cy="5680710"/>
          </a:xfrm>
          <a:prstGeom prst="rect">
            <a:avLst/>
          </a:prstGeom>
          <a:noFill/>
        </p:spPr>
        <p:txBody>
          <a:bodyPr wrap="square">
            <a:noAutofit/>
          </a:bodyPr>
          <a:lstStyle/>
          <a:p>
            <a:pPr indent="0" fontAlgn="auto">
              <a:lnSpc>
                <a:spcPct val="150000"/>
              </a:lnSpc>
            </a:pPr>
            <a:r>
              <a:rPr lang="en-US" altLang="zh-CN" sz="2200" dirty="0"/>
              <a:t>         </a:t>
            </a:r>
            <a:r>
              <a:rPr lang="zh-CN" altLang="en-US" sz="2200" dirty="0"/>
              <a:t>为深入实施山东省人工智能发展行动计划，抢抓人工智能新一轮发展机遇，促进人工智能全产业链创新发展，</a:t>
            </a:r>
            <a:r>
              <a:rPr lang="en-US" altLang="zh-CN" sz="2200" dirty="0">
                <a:sym typeface="+mn-ea"/>
              </a:rPr>
              <a:t> </a:t>
            </a:r>
            <a:r>
              <a:rPr lang="en-US" altLang="zh-CN" sz="2200" b="1" dirty="0">
                <a:solidFill>
                  <a:schemeClr val="accent6"/>
                </a:solidFill>
                <a:sym typeface="+mn-ea"/>
              </a:rPr>
              <a:t>2025年5月7日</a:t>
            </a:r>
            <a:r>
              <a:rPr lang="zh-CN" altLang="en-US" sz="2200" dirty="0"/>
              <a:t>山东省政府办公厅印发</a:t>
            </a:r>
            <a:r>
              <a:rPr lang="en-US" altLang="zh-CN" sz="2200" b="1" dirty="0">
                <a:solidFill>
                  <a:schemeClr val="accent6"/>
                </a:solidFill>
              </a:rPr>
              <a:t>《关于支持人工智能全产业链创新发展的若干政策措施》</a:t>
            </a:r>
            <a:r>
              <a:rPr lang="en-US" altLang="zh-CN" sz="2200" dirty="0"/>
              <a:t>(</a:t>
            </a:r>
            <a:r>
              <a:rPr lang="zh-CN" altLang="en-US" sz="2200" dirty="0"/>
              <a:t>以下简称措施</a:t>
            </a:r>
            <a:r>
              <a:rPr lang="en-US" altLang="zh-CN" sz="2200" dirty="0"/>
              <a:t>)</a:t>
            </a:r>
            <a:r>
              <a:rPr lang="zh-CN" altLang="en-US" sz="2200" dirty="0"/>
              <a:t>。</a:t>
            </a:r>
          </a:p>
          <a:p>
            <a:pPr indent="0" fontAlgn="auto">
              <a:lnSpc>
                <a:spcPct val="150000"/>
              </a:lnSpc>
            </a:pPr>
            <a:r>
              <a:rPr lang="en-US" altLang="zh-CN" sz="2200" dirty="0"/>
              <a:t>         </a:t>
            </a:r>
            <a:r>
              <a:rPr lang="zh-CN" altLang="en-US" sz="2200" dirty="0"/>
              <a:t>措施提出在核心要素方面，进一步加大人工智能算力、数据、模型等要素供给，创新推出</a:t>
            </a:r>
            <a:r>
              <a:rPr lang="en-US" altLang="zh-CN" sz="2200" b="1" dirty="0">
                <a:solidFill>
                  <a:schemeClr val="accent6"/>
                </a:solidFill>
              </a:rPr>
              <a:t>“模型券”“语料券”</a:t>
            </a:r>
            <a:r>
              <a:rPr lang="zh-CN" altLang="en-US" sz="2200" dirty="0"/>
              <a:t>等方面支持政策，推动人工智能关键环节定向突破。拿出</a:t>
            </a:r>
            <a:r>
              <a:rPr lang="en-US" altLang="zh-CN" sz="2200" dirty="0"/>
              <a:t>“</a:t>
            </a:r>
            <a:r>
              <a:rPr lang="zh-CN" altLang="en-US" sz="2200" dirty="0"/>
              <a:t>真金白银</a:t>
            </a:r>
            <a:r>
              <a:rPr lang="en-US" altLang="zh-CN" sz="2200" dirty="0"/>
              <a:t>”</a:t>
            </a:r>
            <a:r>
              <a:rPr lang="zh-CN" altLang="en-US" sz="2200" dirty="0"/>
              <a:t>支持人工智能创新发展。</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MMONDATA" val="eyJoZGlkIjoiODE5ZmNhZTZlYjkyMjlmNDMyNjAzYTI5MGU3YThjOWIifQ=="/>
  <p:tag name="RESOURCE_RECORD_KEY" val="{&quot;29&quot;:[50000076],&quot;70&quot;:[3330164,3312345,3326125,3322139,3330516,3325286,3312913,3314111]}"/>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ags/tag14.xml><?xml version="1.0" encoding="utf-8"?>
<p:tagLst xmlns:a="http://schemas.openxmlformats.org/drawingml/2006/main" xmlns:r="http://schemas.openxmlformats.org/officeDocument/2006/relationships" xmlns:p="http://schemas.openxmlformats.org/presentationml/2006/main">
  <p:tag name="TABLE_ENDDRAG_ORIGIN_RECT" val="353*155"/>
  <p:tag name="TABLE_ENDDRAG_RECT" val="601*183*353*155"/>
</p:tagLst>
</file>

<file path=ppt/tags/tag15.xml><?xml version="1.0" encoding="utf-8"?>
<p:tagLst xmlns:a="http://schemas.openxmlformats.org/drawingml/2006/main" xmlns:r="http://schemas.openxmlformats.org/officeDocument/2006/relationships" xmlns:p="http://schemas.openxmlformats.org/presentationml/2006/main">
  <p:tag name="TABLE_ENDDRAG_ORIGIN_RECT" val="444*449"/>
  <p:tag name="TABLE_ENDDRAG_RECT" val="6*85*444*449"/>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895.25,&quot;left&quot;:33,&quot;top&quot;:85.95,&quot;width&quot;:852.6}"/>
</p:tagLst>
</file>

<file path=ppt/tags/tag22.xml><?xml version="1.0" encoding="utf-8"?>
<p:tagLst xmlns:a="http://schemas.openxmlformats.org/drawingml/2006/main" xmlns:r="http://schemas.openxmlformats.org/officeDocument/2006/relationships" xmlns:p="http://schemas.openxmlformats.org/presentationml/2006/main">
  <p:tag name="TABLE_ENDDRAG_ORIGIN_RECT" val="428*194"/>
  <p:tag name="TABLE_ENDDRAG_RECT" val="227*137*428*194"/>
</p:tagLst>
</file>

<file path=ppt/tags/tag23.xml><?xml version="1.0" encoding="utf-8"?>
<p:tagLst xmlns:a="http://schemas.openxmlformats.org/drawingml/2006/main" xmlns:r="http://schemas.openxmlformats.org/officeDocument/2006/relationships" xmlns:p="http://schemas.openxmlformats.org/presentationml/2006/main">
  <p:tag name="TABLE_ENDDRAG_ORIGIN_RECT" val="459*336"/>
  <p:tag name="TABLE_ENDDRAG_RECT" val="468*52*459*336"/>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58,&quot;width&quot;:4067}"/>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96.6,&quot;left&quot;:87.1,&quot;top&quot;:96.45,&quot;width&quot;:811.9}"/>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9999"/>
      </a:accent1>
      <a:accent2>
        <a:srgbClr val="0099CA"/>
      </a:accent2>
      <a:accent3>
        <a:srgbClr val="046D79"/>
      </a:accent3>
      <a:accent4>
        <a:srgbClr val="05678A"/>
      </a:accent4>
      <a:accent5>
        <a:srgbClr val="266476"/>
      </a:accent5>
      <a:accent6>
        <a:srgbClr val="093E5B"/>
      </a:accent6>
      <a:hlink>
        <a:srgbClr val="009999"/>
      </a:hlink>
      <a:folHlink>
        <a:srgbClr val="BFBFBF"/>
      </a:folHlink>
    </a:clrScheme>
    <a:fontScheme name="font">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3025</Words>
  <Application>Microsoft Office PowerPoint</Application>
  <PresentationFormat>宽屏</PresentationFormat>
  <Paragraphs>310</Paragraphs>
  <Slides>19</Slides>
  <Notes>11</Notes>
  <HiddenSlides>0</HiddenSlides>
  <MMClips>0</MMClips>
  <ScaleCrop>false</ScaleCrop>
  <HeadingPairs>
    <vt:vector size="8" baseType="variant">
      <vt:variant>
        <vt:lpstr>已用的字体</vt:lpstr>
      </vt:variant>
      <vt:variant>
        <vt:i4>10</vt:i4>
      </vt:variant>
      <vt:variant>
        <vt:lpstr>主题</vt:lpstr>
      </vt:variant>
      <vt:variant>
        <vt:i4>2</vt:i4>
      </vt:variant>
      <vt:variant>
        <vt:lpstr>嵌入 OLE 服务器</vt:lpstr>
      </vt:variant>
      <vt:variant>
        <vt:i4>2</vt:i4>
      </vt:variant>
      <vt:variant>
        <vt:lpstr>幻灯片标题</vt:lpstr>
      </vt:variant>
      <vt:variant>
        <vt:i4>19</vt:i4>
      </vt:variant>
    </vt:vector>
  </HeadingPairs>
  <TitlesOfParts>
    <vt:vector size="33" baseType="lpstr">
      <vt:lpstr>方正兰亭纤黑简体</vt:lpstr>
      <vt:lpstr>方正小标宋简体</vt:lpstr>
      <vt:lpstr>仿宋_GB2312</vt:lpstr>
      <vt:lpstr>黑体</vt:lpstr>
      <vt:lpstr>宋体</vt:lpstr>
      <vt:lpstr>微软雅黑</vt:lpstr>
      <vt:lpstr>Arial</vt:lpstr>
      <vt:lpstr>Calibri</vt:lpstr>
      <vt:lpstr>Times New Roman</vt:lpstr>
      <vt:lpstr>Wingdings</vt:lpstr>
      <vt:lpstr>WPS</vt:lpstr>
      <vt:lpstr>Office 主题</vt:lpstr>
      <vt:lpstr>think-cell 幻灯片</vt:lpstr>
      <vt:lpstr>Bitmap Image</vt:lpstr>
      <vt:lpstr>PowerPoint 演示文稿</vt:lpstr>
      <vt:lpstr>从产业规模看，人工智能正在加速做强做优做大</vt:lpstr>
      <vt:lpstr>政策起草背景</vt:lpstr>
      <vt:lpstr>政策起草背景</vt:lpstr>
      <vt:lpstr>国务院发布《关于深入实施“人工智能+”行动的意见》</vt:lpstr>
      <vt:lpstr>党中央、国务院高度重视大模型产业发展</vt:lpstr>
      <vt:lpstr>政策起草背景</vt:lpstr>
      <vt:lpstr>关于加快大模型产业高质量发展的指导意见</vt:lpstr>
      <vt:lpstr>关于支持人工智能全产业链创新发展的若干政策措施</vt:lpstr>
      <vt:lpstr>制定省级奖补资金管理办法及实施细则</vt:lpstr>
      <vt:lpstr>“模型券”核心解读</vt:lpstr>
      <vt:lpstr>“模型券”核心解读</vt:lpstr>
      <vt:lpstr>“模型券”核心解读</vt:lpstr>
      <vt:lpstr>“模型券”评价指标体系</vt:lpstr>
      <vt:lpstr>“模型券”硬性要求：通过第三方专业评测机构的水平评测</vt:lpstr>
      <vt:lpstr>“语料券”核心解读</vt:lpstr>
      <vt:lpstr>“语料券”核心解读</vt:lpstr>
      <vt:lpstr>“语料券”核心解读</vt:lpstr>
      <vt:lpstr>“语料券”评价指标体系</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dc:creator>
  <cp:lastModifiedBy>yan</cp:lastModifiedBy>
  <cp:revision>107</cp:revision>
  <dcterms:created xsi:type="dcterms:W3CDTF">2023-08-09T12:44:00Z</dcterms:created>
  <dcterms:modified xsi:type="dcterms:W3CDTF">2025-12-16T02:21:48Z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2052-12.1.0.24034</vt:lpwstr>
  </property>
</Properties>
</file>