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sldIdLst>
    <p:sldId id="256" r:id="rId5"/>
    <p:sldId id="257" r:id="rId6"/>
    <p:sldId id="260" r:id="rId7"/>
    <p:sldId id="261" r:id="rId8"/>
    <p:sldId id="267" r:id="rId9"/>
    <p:sldId id="268" r:id="rId10"/>
    <p:sldId id="264" r:id="rId11"/>
    <p:sldId id="262" r:id="rId12"/>
    <p:sldId id="269" r:id="rId13"/>
    <p:sldId id="270" r:id="rId14"/>
    <p:sldId id="273" r:id="rId15"/>
    <p:sldId id="278" r:id="rId16"/>
    <p:sldId id="271" r:id="rId17"/>
    <p:sldId id="274" r:id="rId18"/>
    <p:sldId id="258" r:id="rId19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3" Type="http://schemas.openxmlformats.org/officeDocument/2006/relationships/tags" Target="tags/tag238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83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tags" Target="../tags/tag89.xml"/><Relationship Id="rId6" Type="http://schemas.openxmlformats.org/officeDocument/2006/relationships/tags" Target="../tags/tag88.xml"/><Relationship Id="rId5" Type="http://schemas.openxmlformats.org/officeDocument/2006/relationships/tags" Target="../tags/tag87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95.xml"/><Relationship Id="rId4" Type="http://schemas.openxmlformats.org/officeDocument/2006/relationships/tags" Target="../tags/tag94.xml"/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13.xml"/><Relationship Id="rId4" Type="http://schemas.openxmlformats.org/officeDocument/2006/relationships/tags" Target="../tags/tag112.xml"/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6" Type="http://schemas.openxmlformats.org/officeDocument/2006/relationships/tags" Target="../tags/tag118.xml"/><Relationship Id="rId5" Type="http://schemas.openxmlformats.org/officeDocument/2006/relationships/tags" Target="../tags/tag117.xml"/><Relationship Id="rId4" Type="http://schemas.openxmlformats.org/officeDocument/2006/relationships/tags" Target="../tags/tag116.xml"/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4" Type="http://schemas.openxmlformats.org/officeDocument/2006/relationships/tags" Target="../tags/tag132.xml"/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tags" Target="../tags/tag139.xml"/><Relationship Id="rId5" Type="http://schemas.openxmlformats.org/officeDocument/2006/relationships/tags" Target="../tags/tag138.xml"/><Relationship Id="rId4" Type="http://schemas.openxmlformats.org/officeDocument/2006/relationships/tags" Target="../tags/tag137.xml"/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7" Type="http://schemas.openxmlformats.org/officeDocument/2006/relationships/tags" Target="../tags/tag145.xml"/><Relationship Id="rId6" Type="http://schemas.openxmlformats.org/officeDocument/2006/relationships/tags" Target="../tags/tag144.xml"/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7" Type="http://schemas.openxmlformats.org/officeDocument/2006/relationships/tags" Target="../tags/tag166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6" Type="http://schemas.openxmlformats.org/officeDocument/2006/relationships/tags" Target="../tags/tag171.xml"/><Relationship Id="rId5" Type="http://schemas.openxmlformats.org/officeDocument/2006/relationships/tags" Target="../tags/tag170.xml"/><Relationship Id="rId4" Type="http://schemas.openxmlformats.org/officeDocument/2006/relationships/tags" Target="../tags/tag169.xml"/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1.jpeg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框 4"/>
          <p:cNvSpPr txBox="1"/>
          <p:nvPr userDrawn="1"/>
        </p:nvSpPr>
        <p:spPr>
          <a:xfrm>
            <a:off x="1008380" y="287020"/>
            <a:ext cx="2546985" cy="6997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3600"/>
              <a:t>企业</a:t>
            </a:r>
            <a:r>
              <a:rPr lang="en-US" altLang="zh-CN" sz="3600"/>
              <a:t> logo</a:t>
            </a:r>
            <a:endParaRPr lang="en-US" altLang="zh-CN" sz="3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9995535" y="60782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公司</a:t>
            </a:r>
            <a:r>
              <a:rPr lang="en-US" altLang="zh-CN"/>
              <a:t>logo</a:t>
            </a:r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725" y="3848100"/>
            <a:ext cx="6614160" cy="76708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725" y="4562475"/>
            <a:ext cx="6614160" cy="92011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9228455" y="3202940"/>
            <a:ext cx="26447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LOGO</a:t>
            </a:r>
            <a:endParaRPr lang="en-US" altLang="zh-CN"/>
          </a:p>
          <a:p>
            <a:pPr algn="ctr"/>
            <a:r>
              <a:rPr lang="zh-CN" altLang="en-US"/>
              <a:t>公司</a:t>
            </a:r>
            <a:r>
              <a:rPr lang="zh-CN" altLang="en-US"/>
              <a:t>全称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文本框 8"/>
          <p:cNvSpPr txBox="1"/>
          <p:nvPr userDrawn="1"/>
        </p:nvSpPr>
        <p:spPr>
          <a:xfrm>
            <a:off x="3935095" y="1159510"/>
            <a:ext cx="40640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/>
              <a:t>logo</a:t>
            </a:r>
            <a:endParaRPr lang="en-US" altLang="zh-CN" sz="2800"/>
          </a:p>
          <a:p>
            <a:pPr algn="ctr"/>
            <a:r>
              <a:rPr lang="zh-CN" altLang="en-US" sz="2800"/>
              <a:t>企业名称</a:t>
            </a:r>
            <a:endParaRPr lang="zh-CN" altLang="en-US" sz="280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9995535" y="60782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公司</a:t>
            </a:r>
            <a:r>
              <a:rPr lang="en-US" altLang="zh-CN"/>
              <a:t>logo</a:t>
            </a:r>
            <a:endParaRPr lang="en-US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725" y="3848100"/>
            <a:ext cx="6614160" cy="76708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725" y="4562475"/>
            <a:ext cx="6614160" cy="92011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9228455" y="3202940"/>
            <a:ext cx="26447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LOGO</a:t>
            </a:r>
            <a:endParaRPr lang="en-US" altLang="zh-CN"/>
          </a:p>
          <a:p>
            <a:pPr algn="ctr"/>
            <a:r>
              <a:rPr lang="zh-CN" altLang="en-US"/>
              <a:t>公司</a:t>
            </a:r>
            <a:r>
              <a:rPr lang="zh-CN" altLang="en-US"/>
              <a:t>全称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pic>
        <p:nvPicPr>
          <p:cNvPr id="6" name="图片 5" descr="未标题-2 拷贝"/>
          <p:cNvPicPr>
            <a:picLocks noChangeAspect="1"/>
          </p:cNvPicPr>
          <p:nvPr userDrawn="1"/>
        </p:nvPicPr>
        <p:blipFill>
          <a:blip r:embed="rId7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7035" y="866140"/>
            <a:ext cx="3192145" cy="156019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719945" y="4928870"/>
            <a:ext cx="1278255" cy="12604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8" Type="http://schemas.openxmlformats.org/officeDocument/2006/relationships/theme" Target="../theme/theme2.xml"/><Relationship Id="rId17" Type="http://schemas.openxmlformats.org/officeDocument/2006/relationships/tags" Target="../tags/tag124.xml"/><Relationship Id="rId16" Type="http://schemas.openxmlformats.org/officeDocument/2006/relationships/tags" Target="../tags/tag123.xml"/><Relationship Id="rId15" Type="http://schemas.openxmlformats.org/officeDocument/2006/relationships/tags" Target="../tags/tag122.xml"/><Relationship Id="rId14" Type="http://schemas.openxmlformats.org/officeDocument/2006/relationships/tags" Target="../tags/tag121.xml"/><Relationship Id="rId13" Type="http://schemas.openxmlformats.org/officeDocument/2006/relationships/tags" Target="../tags/tag120.xml"/><Relationship Id="rId12" Type="http://schemas.openxmlformats.org/officeDocument/2006/relationships/tags" Target="../tags/tag119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8" Type="http://schemas.openxmlformats.org/officeDocument/2006/relationships/theme" Target="../theme/theme3.xml"/><Relationship Id="rId17" Type="http://schemas.openxmlformats.org/officeDocument/2006/relationships/tags" Target="../tags/tag186.xml"/><Relationship Id="rId16" Type="http://schemas.openxmlformats.org/officeDocument/2006/relationships/tags" Target="../tags/tag185.xml"/><Relationship Id="rId15" Type="http://schemas.openxmlformats.org/officeDocument/2006/relationships/tags" Target="../tags/tag184.xml"/><Relationship Id="rId14" Type="http://schemas.openxmlformats.org/officeDocument/2006/relationships/tags" Target="../tags/tag183.xml"/><Relationship Id="rId13" Type="http://schemas.openxmlformats.org/officeDocument/2006/relationships/tags" Target="../tags/tag182.xml"/><Relationship Id="rId12" Type="http://schemas.openxmlformats.org/officeDocument/2006/relationships/tags" Target="../tags/tag181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3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tags" Target="../tags/tag231.xml"/><Relationship Id="rId7" Type="http://schemas.openxmlformats.org/officeDocument/2006/relationships/tags" Target="../tags/tag230.xml"/><Relationship Id="rId6" Type="http://schemas.openxmlformats.org/officeDocument/2006/relationships/tags" Target="../tags/tag229.xml"/><Relationship Id="rId5" Type="http://schemas.openxmlformats.org/officeDocument/2006/relationships/tags" Target="../tags/tag228.xml"/><Relationship Id="rId4" Type="http://schemas.openxmlformats.org/officeDocument/2006/relationships/tags" Target="../tags/tag227.xml"/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4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237.xml"/><Relationship Id="rId2" Type="http://schemas.openxmlformats.org/officeDocument/2006/relationships/tags" Target="../tags/tag236.xml"/><Relationship Id="rId1" Type="http://schemas.openxmlformats.org/officeDocument/2006/relationships/tags" Target="../tags/tag23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98.xml"/><Relationship Id="rId8" Type="http://schemas.openxmlformats.org/officeDocument/2006/relationships/tags" Target="../tags/tag197.xml"/><Relationship Id="rId7" Type="http://schemas.openxmlformats.org/officeDocument/2006/relationships/tags" Target="../tags/tag196.xml"/><Relationship Id="rId6" Type="http://schemas.openxmlformats.org/officeDocument/2006/relationships/tags" Target="../tags/tag195.xml"/><Relationship Id="rId5" Type="http://schemas.openxmlformats.org/officeDocument/2006/relationships/tags" Target="../tags/tag194.xml"/><Relationship Id="rId4" Type="http://schemas.openxmlformats.org/officeDocument/2006/relationships/tags" Target="../tags/tag193.xml"/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200.xml"/><Relationship Id="rId10" Type="http://schemas.openxmlformats.org/officeDocument/2006/relationships/tags" Target="../tags/tag199.xml"/><Relationship Id="rId1" Type="http://schemas.openxmlformats.org/officeDocument/2006/relationships/tags" Target="../tags/tag19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7" Type="http://schemas.openxmlformats.org/officeDocument/2006/relationships/tags" Target="../tags/tag207.xml"/><Relationship Id="rId6" Type="http://schemas.openxmlformats.org/officeDocument/2006/relationships/tags" Target="../tags/tag206.xml"/><Relationship Id="rId5" Type="http://schemas.openxmlformats.org/officeDocument/2006/relationships/tags" Target="../tags/tag205.xml"/><Relationship Id="rId4" Type="http://schemas.openxmlformats.org/officeDocument/2006/relationships/tags" Target="../tags/tag204.xml"/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tags" Target="../tags/tag220.xml"/><Relationship Id="rId7" Type="http://schemas.openxmlformats.org/officeDocument/2006/relationships/tags" Target="../tags/tag219.xml"/><Relationship Id="rId6" Type="http://schemas.openxmlformats.org/officeDocument/2006/relationships/tags" Target="../tags/tag218.xml"/><Relationship Id="rId5" Type="http://schemas.openxmlformats.org/officeDocument/2006/relationships/tags" Target="../tags/tag217.xml"/><Relationship Id="rId4" Type="http://schemas.openxmlformats.org/officeDocument/2006/relationships/tags" Target="../tags/tag216.xml"/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 sz="4800">
                <a:sym typeface="+mn-ea"/>
              </a:rPr>
              <a:t>节水</a:t>
            </a:r>
            <a:r>
              <a:rPr lang="en-US" altLang="zh-CN" sz="4800">
                <a:sym typeface="+mn-ea"/>
              </a:rPr>
              <a:t>/</a:t>
            </a:r>
            <a:r>
              <a:rPr lang="zh-CN" altLang="en-US" sz="4800">
                <a:sym typeface="+mn-ea"/>
              </a:rPr>
              <a:t>节能</a:t>
            </a:r>
            <a:r>
              <a:rPr lang="en-US" altLang="zh-CN" sz="4800">
                <a:sym typeface="+mn-ea"/>
              </a:rPr>
              <a:t>/</a:t>
            </a:r>
            <a:r>
              <a:rPr lang="zh-CN" altLang="en-US" sz="4800">
                <a:sym typeface="+mn-ea"/>
              </a:rPr>
              <a:t>环保技术装备</a:t>
            </a:r>
            <a:br>
              <a:rPr lang="zh-CN" altLang="en-US" sz="4800">
                <a:sym typeface="+mn-ea"/>
              </a:rPr>
            </a:br>
            <a:r>
              <a:rPr lang="en-US" altLang="zh-CN" sz="4800">
                <a:sym typeface="+mn-ea"/>
              </a:rPr>
              <a:t>——</a:t>
            </a:r>
            <a:r>
              <a:rPr lang="zh-CN" altLang="en-US" sz="4800">
                <a:sym typeface="+mn-ea"/>
              </a:rPr>
              <a:t>标题</a:t>
            </a:r>
            <a:r>
              <a:rPr lang="en-US" altLang="zh-CN" sz="4800">
                <a:sym typeface="+mn-ea"/>
              </a:rPr>
              <a:t>xxx</a:t>
            </a:r>
            <a:endParaRPr lang="en-US" altLang="zh-CN" sz="4800"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22680" y="4499610"/>
            <a:ext cx="9799320" cy="1673225"/>
          </a:xfrm>
        </p:spPr>
        <p:txBody>
          <a:bodyPr>
            <a:normAutofit lnSpcReduction="10000"/>
          </a:bodyPr>
          <a:p>
            <a:r>
              <a:rPr lang="zh-CN" altLang="en-US"/>
              <a:t>路演单位</a:t>
            </a:r>
            <a:r>
              <a:rPr lang="zh-CN" altLang="en-US"/>
              <a:t>名称</a:t>
            </a:r>
            <a:endParaRPr lang="zh-CN" altLang="en-US"/>
          </a:p>
          <a:p>
            <a:r>
              <a:rPr lang="zh-CN" altLang="en-US"/>
              <a:t>路演人：</a:t>
            </a:r>
            <a:r>
              <a:rPr lang="en-US" altLang="zh-CN"/>
              <a:t>xxx</a:t>
            </a:r>
            <a:endParaRPr lang="zh-CN" altLang="en-US"/>
          </a:p>
          <a:p>
            <a:r>
              <a:rPr lang="zh-CN" altLang="en-US"/>
              <a:t>日期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（三）取得业绩及</a:t>
            </a:r>
            <a:r>
              <a:rPr>
                <a:sym typeface="+mn-ea"/>
              </a:rPr>
              <a:t>技术奖项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t>获得</a:t>
            </a:r>
            <a:r>
              <a:rPr lang="en-US" altLang="zh-CN"/>
              <a:t>省级以上技术奖项</a:t>
            </a:r>
            <a:r>
              <a:t>。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1</a:t>
            </a:r>
            <a:r>
              <a:t>、</a:t>
            </a:r>
            <a:r>
              <a:rPr lang="en-US" altLang="zh-CN"/>
              <a:t>“</a:t>
            </a:r>
            <a:r>
              <a:rPr lang="zh-CN" altLang="en-US"/>
              <a:t>首台套</a:t>
            </a:r>
            <a:r>
              <a:rPr lang="en-US" altLang="zh-CN"/>
              <a:t>”</a:t>
            </a:r>
            <a:r>
              <a:t>：首台（套）装备、首批次材料、首版次软件</a:t>
            </a:r>
          </a:p>
          <a:p>
            <a:pPr marL="0" indent="0">
              <a:buNone/>
            </a:pPr>
            <a:r>
              <a:rPr lang="en-US" altLang="zh-CN"/>
              <a:t>2</a:t>
            </a:r>
            <a:r>
              <a:t>、</a:t>
            </a:r>
            <a:r>
              <a:rPr lang="en-US" altLang="zh-CN"/>
              <a:t>“</a:t>
            </a:r>
            <a:r>
              <a:rPr lang="zh-CN" altLang="en-US"/>
              <a:t>四新</a:t>
            </a:r>
            <a:r>
              <a:rPr lang="en-US" altLang="zh-CN"/>
              <a:t>”</a:t>
            </a:r>
            <a:r>
              <a:t>：新技术、新材料、新工艺、新设备；</a:t>
            </a:r>
          </a:p>
          <a:p>
            <a:pPr marL="0" indent="0">
              <a:buNone/>
            </a:pPr>
            <a:r>
              <a:rPr lang="en-US" altLang="zh-CN"/>
              <a:t>3</a:t>
            </a:r>
            <a:r>
              <a:t>、其他科技创新</a:t>
            </a:r>
            <a:r>
              <a:t>奖项</a:t>
            </a:r>
          </a:p>
          <a:p>
            <a:pPr marL="0" indent="0">
              <a:buNone/>
            </a:pPr>
            <a:r>
              <a:rPr lang="en-US" altLang="zh-CN"/>
              <a:t>       </a:t>
            </a:r>
            <a:r>
              <a:t>。。。</a:t>
            </a:r>
            <a:r>
              <a:rPr lang="en-US" altLang="zh-CN"/>
              <a:t> </a:t>
            </a:r>
            <a:r>
              <a:t>。。。</a:t>
            </a: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lIns="90000" tIns="46800" rIns="90000" bIns="46800">
            <a:normAutofit fontScale="90000"/>
          </a:bodyPr>
          <a:lstStyle/>
          <a:p>
            <a:r>
              <a:rPr lang="zh-CN" altLang="en-US" dirty="0">
                <a:sym typeface="Arial" panose="020B0604020202020204" pitchFamily="34" charset="0"/>
              </a:rPr>
              <a:t>保障</a:t>
            </a:r>
            <a:r>
              <a:rPr lang="zh-CN" altLang="en-US" dirty="0">
                <a:sym typeface="Arial" panose="020B0604020202020204" pitchFamily="34" charset="0"/>
              </a:rPr>
              <a:t>服务</a:t>
            </a:r>
            <a:endParaRPr lang="zh-CN" altLang="en-US" dirty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2000">
                <a:sym typeface="+mn-ea"/>
              </a:rPr>
              <a:t>（一）团队保障：专业研发团队、专业施工人员各不低于5人得2分，小于5人0分</a:t>
            </a:r>
            <a:endParaRPr sz="2000">
              <a:sym typeface="+mn-ea"/>
            </a:endParaRPr>
          </a:p>
          <a:p>
            <a:pPr marL="0" indent="0">
              <a:buNone/>
            </a:pPr>
            <a:r>
              <a:rPr sz="2000">
                <a:sym typeface="+mn-ea"/>
              </a:rPr>
              <a:t>（二）运行保障：应用领域、可靠性、稳定性等；</a:t>
            </a:r>
            <a:endParaRPr lang="zh-CN" altLang="en-US" sz="2000" dirty="0">
              <a:sym typeface="Arial" panose="020B0604020202020204" pitchFamily="34" charset="0"/>
            </a:endParaRPr>
          </a:p>
        </p:txBody>
      </p:sp>
      <p:grpSp>
        <p:nvGrpSpPr>
          <p:cNvPr id="19" name="组合 18"/>
          <p:cNvGrpSpPr/>
          <p:nvPr>
            <p:custDataLst>
              <p:tags r:id="rId3"/>
            </p:custDataLst>
          </p:nvPr>
        </p:nvGrpSpPr>
        <p:grpSpPr>
          <a:xfrm>
            <a:off x="2114550" y="2516505"/>
            <a:ext cx="1026160" cy="1026160"/>
            <a:chOff x="2870" y="3715"/>
            <a:chExt cx="1616" cy="1616"/>
          </a:xfrm>
        </p:grpSpPr>
        <p:sp>
          <p:nvSpPr>
            <p:cNvPr id="5" name="矩形 4"/>
            <p:cNvSpPr/>
            <p:nvPr>
              <p:custDataLst>
                <p:tags r:id="rId4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" name="文本框 9"/>
            <p:cNvSpPr txBox="1"/>
            <p:nvPr>
              <p:custDataLst>
                <p:tags r:id="rId5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en-US" altLang="zh-CN" sz="4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3</a:t>
              </a:r>
              <a:endPara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4" name="矩形 23"/>
          <p:cNvSpPr/>
          <p:nvPr>
            <p:custDataLst>
              <p:tags r:id="rId6"/>
            </p:custDataLst>
          </p:nvPr>
        </p:nvSpPr>
        <p:spPr>
          <a:xfrm>
            <a:off x="9042400" y="2516505"/>
            <a:ext cx="17780" cy="255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>
            <p:custDataLst>
              <p:tags r:id="rId7"/>
            </p:custDataLst>
          </p:nvPr>
        </p:nvSpPr>
        <p:spPr>
          <a:xfrm>
            <a:off x="4782820" y="1455420"/>
            <a:ext cx="3811905" cy="29210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保障</a:t>
            </a:r>
            <a:r>
              <a:rPr lang="zh-CN" altLang="en-US"/>
              <a:t>服务</a:t>
            </a:r>
            <a:endParaRPr lang="zh-CN" altLang="en-US"/>
          </a:p>
          <a:p>
            <a:pPr algn="ctr"/>
            <a:r>
              <a:rPr lang="zh-CN" altLang="en-US"/>
              <a:t>图片</a:t>
            </a:r>
            <a:endParaRPr lang="zh-CN" altLang="en-US"/>
          </a:p>
        </p:txBody>
      </p:sp>
    </p:spTree>
    <p:custDataLst>
      <p:tags r:id="rId8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（一）</a:t>
            </a:r>
            <a:r>
              <a:rPr>
                <a:sym typeface="+mn-ea"/>
              </a:rPr>
              <a:t>资金保障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/>
              <a:t>1</a:t>
            </a:r>
            <a:r>
              <a:t>、申请技术装备研发已投总金额？研发资金分配</a:t>
            </a:r>
            <a:r>
              <a:t>情况？</a:t>
            </a:r>
          </a:p>
          <a:p>
            <a:pPr marL="0" indent="0">
              <a:buNone/>
            </a:pPr>
            <a:r>
              <a:rPr lang="en-US" altLang="zh-CN"/>
              <a:t>2</a:t>
            </a:r>
            <a:r>
              <a:t>、</a:t>
            </a:r>
            <a:r>
              <a:rPr lang="zh-CN" altLang="en-US"/>
              <a:t>年度研发资金投入？</a:t>
            </a:r>
            <a:r>
              <a:rPr>
                <a:sym typeface="+mn-ea"/>
              </a:rPr>
              <a:t>研发资金分配情况？</a:t>
            </a:r>
            <a:endParaRPr lang="zh-CN" altLang="en-US"/>
          </a:p>
          <a:p>
            <a:pPr marL="0" indent="0">
              <a:buNone/>
            </a:p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</a:t>
            </a:r>
            <a:r>
              <a:rPr>
                <a:sym typeface="+mn-ea"/>
              </a:rPr>
              <a:t>。。。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</a:t>
            </a:r>
            <a:r>
              <a:rPr>
                <a:sym typeface="+mn-ea"/>
              </a:rPr>
              <a:t>二）团队保障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/>
              <a:t>专业研发团队、专业施工人员数量、</a:t>
            </a:r>
            <a:r>
              <a:rPr lang="zh-CN" altLang="en-US"/>
              <a:t>上岗证。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1</a:t>
            </a:r>
            <a:r>
              <a:t>、专、兼职研发团队成员</a:t>
            </a:r>
            <a:r>
              <a:t>数量？</a:t>
            </a:r>
          </a:p>
          <a:p>
            <a:pPr marL="0" indent="0">
              <a:buNone/>
            </a:pPr>
            <a:r>
              <a:rPr lang="en-US" altLang="zh-CN"/>
              <a:t>2</a:t>
            </a:r>
            <a:r>
              <a:t>、具备专业安装、施工团队？（如：外协需要展示合作协议及外协单位的相关</a:t>
            </a:r>
            <a:r>
              <a:t>资质）</a:t>
            </a:r>
          </a:p>
          <a:p>
            <a:pPr marL="0" indent="0">
              <a:buNone/>
            </a:pPr>
            <a:r>
              <a:rPr lang="en-US" altLang="zh-CN"/>
              <a:t>3</a:t>
            </a:r>
            <a:r>
              <a:t>、售后服务</a:t>
            </a:r>
            <a:r>
              <a:t>团队？</a:t>
            </a:r>
          </a:p>
          <a:p>
            <a:pPr marL="0" indent="0">
              <a:buNone/>
            </a:pPr>
            <a:r>
              <a:rPr lang="en-US" altLang="zh-CN">
                <a:sym typeface="+mn-ea"/>
              </a:rPr>
              <a:t>  </a:t>
            </a:r>
            <a:r>
              <a:rPr>
                <a:sym typeface="+mn-ea"/>
              </a:rPr>
              <a:t>。。。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</a:t>
            </a:r>
            <a:r>
              <a:rPr>
                <a:sym typeface="+mn-ea"/>
              </a:rPr>
              <a:t>三）运行保障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>
                <a:sym typeface="+mn-ea"/>
              </a:rPr>
              <a:t>设备运行稳定可靠，且具备在线监测功能，并有专家团队提供诊断分析等服务；有可靠的24小时售后服务保障体系。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1</a:t>
            </a:r>
            <a:r>
              <a:rPr>
                <a:sym typeface="+mn-ea"/>
              </a:rPr>
              <a:t>、售后服务团队：具备相应资格的工作</a:t>
            </a:r>
            <a:r>
              <a:rPr>
                <a:sym typeface="+mn-ea"/>
              </a:rPr>
              <a:t>团队；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2</a:t>
            </a:r>
            <a:r>
              <a:rPr>
                <a:sym typeface="+mn-ea"/>
              </a:rPr>
              <a:t>、系列运行及服务保障制度：如，《售后服务制度》、《岗位说明书》、《操作手册》、《售后作业</a:t>
            </a:r>
            <a:r>
              <a:rPr>
                <a:sym typeface="+mn-ea"/>
              </a:rPr>
              <a:t>要领书》、《绩效考核</a:t>
            </a:r>
            <a:r>
              <a:rPr>
                <a:sym typeface="+mn-ea"/>
              </a:rPr>
              <a:t>制度》等。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</a:t>
            </a:r>
            <a:r>
              <a:rPr>
                <a:sym typeface="+mn-ea"/>
              </a:rPr>
              <a:t>。。。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  <a:endParaRPr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77820" y="2919610"/>
            <a:ext cx="9799200" cy="1018800"/>
          </a:xfrm>
        </p:spPr>
        <p:txBody>
          <a:bodyPr>
            <a:normAutofit/>
          </a:bodyPr>
          <a:lstStyle/>
          <a:p>
            <a:r>
              <a:rPr lang="zh-CN" altLang="en-US" dirty="0">
                <a:sym typeface="Arial" panose="020B0604020202020204" pitchFamily="34" charset="0"/>
              </a:rPr>
              <a:t>感谢聆听</a:t>
            </a:r>
            <a:endParaRPr lang="zh-CN" altLang="en-US" dirty="0">
              <a:sym typeface="Arial" panose="020B0604020202020204" pitchFamily="34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099820" y="4657725"/>
            <a:ext cx="9799320" cy="1316990"/>
          </a:xfrm>
        </p:spPr>
        <p:txBody>
          <a:bodyPr>
            <a:normAutofit/>
          </a:bodyPr>
          <a:lstStyle/>
          <a:p>
            <a:r>
              <a:rPr lang="zh-CN" altLang="en-US" dirty="0">
                <a:sym typeface="Arial" panose="020B0604020202020204" pitchFamily="34" charset="0"/>
              </a:rPr>
              <a:t>联系电话：</a:t>
            </a:r>
            <a:r>
              <a:rPr lang="en-US" altLang="zh-CN" dirty="0">
                <a:sym typeface="Arial" panose="020B0604020202020204" pitchFamily="34" charset="0"/>
              </a:rPr>
              <a:t>0531-88888888</a:t>
            </a:r>
            <a:endParaRPr lang="en-US" altLang="zh-CN" dirty="0">
              <a:sym typeface="Arial" panose="020B0604020202020204" pitchFamily="34" charset="0"/>
            </a:endParaRPr>
          </a:p>
          <a:p>
            <a:r>
              <a:rPr lang="zh-CN" altLang="en-US" dirty="0">
                <a:sym typeface="Arial" panose="020B0604020202020204" pitchFamily="34" charset="0"/>
              </a:rPr>
              <a:t>联系人：</a:t>
            </a:r>
            <a:r>
              <a:rPr lang="en-US" altLang="zh-CN" dirty="0">
                <a:sym typeface="Arial" panose="020B0604020202020204" pitchFamily="34" charset="0"/>
              </a:rPr>
              <a:t>xxx</a:t>
            </a:r>
            <a:endParaRPr lang="en-US" altLang="zh-CN" dirty="0">
              <a:sym typeface="Arial" panose="020B0604020202020204" pitchFamily="3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/>
          <p:cNvSpPr txBox="1"/>
          <p:nvPr>
            <p:custDataLst>
              <p:tags r:id="rId1"/>
            </p:custDataLst>
          </p:nvPr>
        </p:nvSpPr>
        <p:spPr>
          <a:xfrm>
            <a:off x="5585564" y="2358390"/>
            <a:ext cx="999689" cy="805049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/>
          <a:p>
            <a:r>
              <a:rPr lang="en-US" altLang="zh-CN" sz="4800" b="1" dirty="0"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01.</a:t>
            </a:r>
            <a:endParaRPr lang="en-US" altLang="zh-CN" sz="4800" b="1" dirty="0"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2"/>
            </p:custDataLst>
          </p:nvPr>
        </p:nvSpPr>
        <p:spPr>
          <a:xfrm>
            <a:off x="6662247" y="2358390"/>
            <a:ext cx="4118867" cy="806654"/>
          </a:xfrm>
          <a:prstGeom prst="rect">
            <a:avLst/>
          </a:prstGeom>
          <a:noFill/>
        </p:spPr>
        <p:txBody>
          <a:bodyPr wrap="square" bIns="46990" rtlCol="0" anchor="ctr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>
                <a:sym typeface="+mn-ea"/>
              </a:rPr>
              <a:t>企业概况</a:t>
            </a:r>
            <a:endParaRPr lang="zh-CN" alt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6" name="文本框 25"/>
          <p:cNvSpPr txBox="1"/>
          <p:nvPr>
            <p:custDataLst>
              <p:tags r:id="rId3"/>
            </p:custDataLst>
          </p:nvPr>
        </p:nvSpPr>
        <p:spPr>
          <a:xfrm>
            <a:off x="5585564" y="3728266"/>
            <a:ext cx="999689" cy="805049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lstStyle/>
          <a:p>
            <a:r>
              <a:rPr lang="en-US" altLang="zh-CN" sz="4800" b="1" dirty="0"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02.</a:t>
            </a:r>
            <a:endParaRPr lang="en-US" altLang="zh-CN" sz="4800" b="1" dirty="0"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7" name="文本框 26"/>
          <p:cNvSpPr txBox="1"/>
          <p:nvPr>
            <p:custDataLst>
              <p:tags r:id="rId4"/>
            </p:custDataLst>
          </p:nvPr>
        </p:nvSpPr>
        <p:spPr>
          <a:xfrm>
            <a:off x="6758305" y="3660140"/>
            <a:ext cx="3802380" cy="806450"/>
          </a:xfrm>
          <a:prstGeom prst="rect">
            <a:avLst/>
          </a:prstGeom>
          <a:noFill/>
        </p:spPr>
        <p:txBody>
          <a:bodyPr wrap="square" bIns="46990" rtlCol="0" anchor="ctr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>
                <a:sym typeface="+mn-ea"/>
              </a:rPr>
              <a:t>技术装备</a:t>
            </a:r>
            <a:endParaRPr lang="zh-CN" altLang="en-US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8" name="直接连接符 37"/>
          <p:cNvCxnSpPr/>
          <p:nvPr>
            <p:custDataLst>
              <p:tags r:id="rId5"/>
            </p:custDataLst>
          </p:nvPr>
        </p:nvCxnSpPr>
        <p:spPr>
          <a:xfrm>
            <a:off x="5876925" y="1515110"/>
            <a:ext cx="52482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887096" y="1393190"/>
            <a:ext cx="1851660" cy="768350"/>
          </a:xfrm>
          <a:prstGeom prst="rect">
            <a:avLst/>
          </a:prstGeom>
          <a:noFill/>
        </p:spPr>
        <p:txBody>
          <a:bodyPr wrap="square" rtlCol="0">
            <a:normAutofit fontScale="87500"/>
          </a:bodyPr>
          <a:lstStyle/>
          <a:p>
            <a:pPr algn="r"/>
            <a:r>
              <a:rPr lang="zh-CN" altLang="en-US" sz="4400" b="1" spc="3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rPr>
              <a:t>目录</a:t>
            </a:r>
            <a:endParaRPr lang="zh-CN" altLang="en-US" sz="4400" b="1" spc="3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887095" y="2161540"/>
            <a:ext cx="1851660" cy="3683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en-US" altLang="zh-CN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CONTENTS</a:t>
            </a:r>
            <a:endParaRPr lang="en-US" altLang="zh-CN" spc="3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2897505" y="1515110"/>
            <a:ext cx="76200" cy="9226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69010" y="3770630"/>
            <a:ext cx="26549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/>
              <a:t>LOGO</a:t>
            </a:r>
            <a:endParaRPr lang="en-US" altLang="zh-CN" sz="2800"/>
          </a:p>
          <a:p>
            <a:pPr algn="ctr"/>
            <a:r>
              <a:rPr lang="zh-CN" altLang="en-US" sz="2800"/>
              <a:t>企业名称</a:t>
            </a:r>
            <a:endParaRPr lang="zh-CN" altLang="en-US" sz="2800"/>
          </a:p>
        </p:txBody>
      </p:sp>
      <p:sp>
        <p:nvSpPr>
          <p:cNvPr id="5" name="文本框 4"/>
          <p:cNvSpPr txBox="1"/>
          <p:nvPr>
            <p:custDataLst>
              <p:tags r:id="rId9"/>
            </p:custDataLst>
          </p:nvPr>
        </p:nvSpPr>
        <p:spPr>
          <a:xfrm>
            <a:off x="5585564" y="4725216"/>
            <a:ext cx="999689" cy="805049"/>
          </a:xfrm>
          <a:prstGeom prst="rect">
            <a:avLst/>
          </a:prstGeom>
          <a:noFill/>
        </p:spPr>
        <p:txBody>
          <a:bodyPr wrap="square" rtlCol="0">
            <a:normAutofit fontScale="90000"/>
          </a:bodyPr>
          <a:p>
            <a:r>
              <a:rPr lang="en-US" altLang="zh-CN" sz="4800" b="1" dirty="0"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rPr>
              <a:t>03.</a:t>
            </a:r>
            <a:endParaRPr lang="en-US" altLang="zh-CN" sz="4800" b="1" dirty="0"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10"/>
            </p:custDataLst>
          </p:nvPr>
        </p:nvSpPr>
        <p:spPr>
          <a:xfrm>
            <a:off x="6758305" y="4723765"/>
            <a:ext cx="3802380" cy="806450"/>
          </a:xfrm>
          <a:prstGeom prst="rect">
            <a:avLst/>
          </a:prstGeom>
          <a:noFill/>
        </p:spPr>
        <p:txBody>
          <a:bodyPr wrap="square" bIns="46990" rtlCol="0" anchor="ctr" anchorCtr="0">
            <a:normAutofit/>
          </a:bodyPr>
          <a:p>
            <a:pPr>
              <a:lnSpc>
                <a:spcPct val="120000"/>
              </a:lnSpc>
            </a:pPr>
            <a:r>
              <a:rPr lang="zh-CN" altLang="en-US" sz="3200" b="1">
                <a:sym typeface="+mn-ea"/>
              </a:rPr>
              <a:t>保障</a:t>
            </a:r>
            <a:r>
              <a:rPr lang="zh-CN" altLang="en-US" sz="3200" b="1">
                <a:sym typeface="+mn-ea"/>
              </a:rPr>
              <a:t>服务</a:t>
            </a:r>
            <a:endParaRPr lang="zh-CN" altLang="en-US" sz="3200" b="1">
              <a:sym typeface="+mn-ea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lIns="90000" tIns="46800" rIns="90000" bIns="46800">
            <a:normAutofit fontScale="90000"/>
          </a:bodyPr>
          <a:lstStyle/>
          <a:p>
            <a:r>
              <a:rPr lang="zh-CN" altLang="en-US">
                <a:sym typeface="+mn-ea"/>
              </a:rPr>
              <a:t>企业概况</a:t>
            </a:r>
            <a:endParaRPr lang="zh-CN" altLang="en-US" dirty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25000"/>
          </a:bodyPr>
          <a:lstStyle/>
          <a:p>
            <a:pPr marL="0" indent="0">
              <a:buNone/>
            </a:pPr>
            <a:r>
              <a:rPr sz="7200">
                <a:sym typeface="+mn-ea"/>
              </a:rPr>
              <a:t>（一）企业简介</a:t>
            </a:r>
            <a:r>
              <a:rPr lang="en-US" altLang="zh-CN" sz="7200">
                <a:sym typeface="+mn-ea"/>
              </a:rPr>
              <a:t> </a:t>
            </a:r>
            <a:r>
              <a:rPr sz="7200">
                <a:sym typeface="+mn-ea"/>
              </a:rPr>
              <a:t>：企业综合实力、技术</a:t>
            </a:r>
            <a:r>
              <a:rPr lang="en-US" altLang="zh-CN" sz="7200">
                <a:sym typeface="+mn-ea"/>
              </a:rPr>
              <a:t>/</a:t>
            </a:r>
            <a:r>
              <a:rPr sz="7200">
                <a:sym typeface="+mn-ea"/>
              </a:rPr>
              <a:t>研发实力</a:t>
            </a:r>
            <a:r>
              <a:rPr sz="7200">
                <a:sym typeface="+mn-ea"/>
              </a:rPr>
              <a:t>等；</a:t>
            </a:r>
            <a:endParaRPr sz="7200">
              <a:sym typeface="+mn-ea"/>
            </a:endParaRPr>
          </a:p>
          <a:p>
            <a:pPr marL="0" indent="0">
              <a:buNone/>
            </a:pPr>
            <a:r>
              <a:rPr sz="7200">
                <a:sym typeface="+mn-ea"/>
              </a:rPr>
              <a:t>（二）</a:t>
            </a:r>
            <a:r>
              <a:rPr sz="7200">
                <a:sym typeface="+mn-ea"/>
              </a:rPr>
              <a:t>市场成绩：</a:t>
            </a:r>
            <a:r>
              <a:rPr lang="en-US" altLang="zh-CN" sz="7200">
                <a:sym typeface="+mn-ea"/>
              </a:rPr>
              <a:t> </a:t>
            </a:r>
            <a:r>
              <a:rPr sz="7200">
                <a:sym typeface="+mn-ea"/>
              </a:rPr>
              <a:t>上年度销售额及近三年市场增长率（推广技术或装备）</a:t>
            </a:r>
            <a:r>
              <a:rPr lang="en-US" altLang="zh-CN" sz="7200">
                <a:sym typeface="+mn-ea"/>
              </a:rPr>
              <a:t> </a:t>
            </a:r>
            <a:r>
              <a:rPr sz="7200">
                <a:sym typeface="+mn-ea"/>
              </a:rPr>
              <a:t>等</a:t>
            </a:r>
            <a:r>
              <a:rPr lang="en-US" altLang="zh-CN" sz="7200">
                <a:sym typeface="+mn-ea"/>
              </a:rPr>
              <a:t> </a:t>
            </a:r>
            <a:endParaRPr lang="en-US" altLang="zh-CN" sz="7200">
              <a:sym typeface="+mn-ea"/>
            </a:endParaRPr>
          </a:p>
          <a:p>
            <a:pPr marL="0" indent="0">
              <a:buNone/>
            </a:pPr>
            <a:r>
              <a:rPr sz="7200">
                <a:sym typeface="+mn-ea"/>
              </a:rPr>
              <a:t>（三）企业荣誉及成绩。</a:t>
            </a:r>
            <a:endParaRPr lang="zh-CN" altLang="en-US" sz="7200"/>
          </a:p>
          <a:p>
            <a:endParaRPr lang="zh-CN" altLang="en-US" sz="7200" dirty="0">
              <a:sym typeface="Arial" panose="020B0604020202020204" pitchFamily="34" charset="0"/>
            </a:endParaRPr>
          </a:p>
        </p:txBody>
      </p:sp>
      <p:grpSp>
        <p:nvGrpSpPr>
          <p:cNvPr id="19" name="组合 18"/>
          <p:cNvGrpSpPr/>
          <p:nvPr>
            <p:custDataLst>
              <p:tags r:id="rId3"/>
            </p:custDataLst>
          </p:nvPr>
        </p:nvGrpSpPr>
        <p:grpSpPr>
          <a:xfrm>
            <a:off x="2114550" y="2516505"/>
            <a:ext cx="1026160" cy="1026160"/>
            <a:chOff x="2870" y="3715"/>
            <a:chExt cx="1616" cy="1616"/>
          </a:xfrm>
        </p:grpSpPr>
        <p:sp>
          <p:nvSpPr>
            <p:cNvPr id="5" name="矩形 4"/>
            <p:cNvSpPr/>
            <p:nvPr>
              <p:custDataLst>
                <p:tags r:id="rId4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" name="文本框 9"/>
            <p:cNvSpPr txBox="1"/>
            <p:nvPr>
              <p:custDataLst>
                <p:tags r:id="rId5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en-US" altLang="zh-CN" sz="4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1</a:t>
              </a:r>
              <a:endPara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4" name="矩形 23"/>
          <p:cNvSpPr/>
          <p:nvPr>
            <p:custDataLst>
              <p:tags r:id="rId6"/>
            </p:custDataLst>
          </p:nvPr>
        </p:nvSpPr>
        <p:spPr>
          <a:xfrm>
            <a:off x="9042400" y="2516505"/>
            <a:ext cx="17780" cy="255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4782820" y="1455420"/>
            <a:ext cx="3811905" cy="29210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企业</a:t>
            </a:r>
            <a:endParaRPr lang="zh-CN" altLang="en-US"/>
          </a:p>
          <a:p>
            <a:pPr algn="ctr"/>
            <a:r>
              <a:rPr lang="zh-CN" altLang="en-US"/>
              <a:t>图片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10300335" y="4008120"/>
            <a:ext cx="655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示意</a:t>
            </a:r>
            <a:endParaRPr lang="zh-CN" altLang="en-US"/>
          </a:p>
        </p:txBody>
      </p:sp>
    </p:spTree>
    <p:custDataLst>
      <p:tags r:id="rId7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>
                <a:sym typeface="+mn-ea"/>
              </a:rPr>
              <a:t>（</a:t>
            </a:r>
            <a:r>
              <a:rPr>
                <a:sym typeface="+mn-ea"/>
              </a:rPr>
              <a:t>一）企业简介（</a:t>
            </a:r>
            <a:r>
              <a:rPr>
                <a:sym typeface="+mn-ea"/>
              </a:rPr>
              <a:t>详情）</a:t>
            </a:r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>
                <a:sym typeface="+mn-ea"/>
              </a:rPr>
              <a:t>企业综合实力、技术</a:t>
            </a:r>
            <a:r>
              <a:rPr lang="en-US" altLang="zh-CN">
                <a:sym typeface="+mn-ea"/>
              </a:rPr>
              <a:t>/</a:t>
            </a:r>
            <a:r>
              <a:rPr>
                <a:sym typeface="+mn-ea"/>
              </a:rPr>
              <a:t>研发实力等；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1</a:t>
            </a:r>
            <a:r>
              <a:rPr>
                <a:sym typeface="+mn-ea"/>
              </a:rPr>
              <a:t>、企业概况：产品范围、核心产品、应用领域、市场覆盖范围、企业优势等；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2</a:t>
            </a:r>
            <a:r>
              <a:rPr>
                <a:sym typeface="+mn-ea"/>
              </a:rPr>
              <a:t>、行业资质：具备相应的行业生产、销售、安装、施工资质</a:t>
            </a:r>
            <a:r>
              <a:rPr>
                <a:sym typeface="+mn-ea"/>
              </a:rPr>
              <a:t>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3</a:t>
            </a:r>
            <a:r>
              <a:rPr>
                <a:sym typeface="+mn-ea"/>
              </a:rPr>
              <a:t>、知识产权：发明专利及应用新型专利的数量；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4</a:t>
            </a:r>
            <a:r>
              <a:rPr>
                <a:sym typeface="+mn-ea"/>
              </a:rPr>
              <a:t>、体系认证：质量体系、安全体系、环境体系、职业健康体系等；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5</a:t>
            </a:r>
            <a:r>
              <a:rPr>
                <a:sym typeface="+mn-ea"/>
              </a:rPr>
              <a:t>、</a:t>
            </a:r>
            <a:r>
              <a:rPr lang="en-US" altLang="zh-CN">
                <a:sym typeface="+mn-ea"/>
              </a:rPr>
              <a:t>“</a:t>
            </a:r>
            <a:r>
              <a:rPr>
                <a:sym typeface="+mn-ea"/>
              </a:rPr>
              <a:t>双碳</a:t>
            </a:r>
            <a:r>
              <a:rPr lang="en-US" altLang="zh-CN">
                <a:sym typeface="+mn-ea"/>
              </a:rPr>
              <a:t>”</a:t>
            </a:r>
            <a:r>
              <a:rPr>
                <a:sym typeface="+mn-ea"/>
              </a:rPr>
              <a:t>履约情况</a:t>
            </a:r>
            <a:r>
              <a:rPr>
                <a:sym typeface="+mn-ea"/>
              </a:rPr>
              <a:t>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</a:t>
            </a:r>
            <a:r>
              <a:rPr>
                <a:sym typeface="+mn-ea"/>
              </a:rPr>
              <a:t>。。。。。。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</a:t>
            </a:r>
            <a:r>
              <a:rPr>
                <a:sym typeface="+mn-ea"/>
              </a:rPr>
              <a:t>但不限于以上要求的</a:t>
            </a:r>
            <a:r>
              <a:rPr>
                <a:sym typeface="+mn-ea"/>
              </a:rPr>
              <a:t>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zh-CN" altLang="en-US" b="1" dirty="0"/>
              <a:t>注：</a:t>
            </a:r>
            <a:r>
              <a:rPr lang="zh-CN" altLang="en-US" dirty="0"/>
              <a:t>所展示资料须有证明</a:t>
            </a:r>
            <a:r>
              <a:rPr lang="zh-CN" altLang="en-US" dirty="0"/>
              <a:t>资料或视频</a:t>
            </a:r>
            <a:r>
              <a:rPr lang="zh-CN" altLang="en-US" dirty="0"/>
              <a:t>）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（二）市场成绩：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上年度销售额及近三年市场增长率（推广技术或装备）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等</a:t>
            </a:r>
            <a:r>
              <a:rPr lang="en-US" altLang="zh-CN">
                <a:sym typeface="+mn-ea"/>
              </a:rPr>
              <a:t> </a:t>
            </a:r>
            <a:endParaRPr lang="en-US" altLang="zh-CN"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1</a:t>
            </a:r>
            <a:r>
              <a:rPr>
                <a:sym typeface="+mn-ea"/>
              </a:rPr>
              <a:t>、企业上年度业绩：年销售额(单位：千万)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2</a:t>
            </a:r>
            <a:r>
              <a:rPr>
                <a:sym typeface="+mn-ea"/>
              </a:rPr>
              <a:t>、推广技术及装备近三年度的销售增长率分别是？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3</a:t>
            </a:r>
            <a:r>
              <a:rPr>
                <a:sym typeface="+mn-ea"/>
              </a:rPr>
              <a:t>、三年平均销售增长率？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4</a:t>
            </a:r>
            <a:r>
              <a:rPr>
                <a:sym typeface="+mn-ea"/>
              </a:rPr>
              <a:t>、申报技术装备的应用场景总量？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 </a:t>
            </a:r>
            <a:r>
              <a:rPr lang="en-US" altLang="zh-CN">
                <a:sym typeface="+mn-ea"/>
              </a:rPr>
              <a:t>      </a:t>
            </a:r>
            <a:r>
              <a:rPr>
                <a:sym typeface="+mn-ea"/>
              </a:rPr>
              <a:t>国内数量：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 </a:t>
            </a:r>
            <a:r>
              <a:rPr lang="en-US" altLang="zh-CN">
                <a:sym typeface="+mn-ea"/>
              </a:rPr>
              <a:t>      </a:t>
            </a:r>
            <a:r>
              <a:rPr>
                <a:sym typeface="+mn-ea"/>
              </a:rPr>
              <a:t>国外数量：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</a:t>
            </a:r>
            <a:r>
              <a:rPr>
                <a:sym typeface="+mn-ea"/>
              </a:rPr>
              <a:t>。。。。。。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（三）企业荣誉及成绩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>
                <a:sym typeface="+mn-ea"/>
              </a:rPr>
              <a:t>企业荣誉。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企业先进性：省级及以上小巨人、专精特新、瞪羚企业、单项冠军、绿色工厂、高新技术企业等；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</a:t>
            </a:r>
            <a:r>
              <a:rPr>
                <a:sym typeface="+mn-ea"/>
              </a:rPr>
              <a:t>。。。。。。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lIns="90000" tIns="46800" rIns="90000" bIns="46800">
            <a:normAutofit fontScale="90000"/>
          </a:bodyPr>
          <a:lstStyle/>
          <a:p>
            <a:r>
              <a:rPr lang="zh-CN" altLang="en-US">
                <a:sym typeface="+mn-ea"/>
              </a:rPr>
              <a:t>技术装备</a:t>
            </a:r>
            <a:endParaRPr lang="zh-CN" altLang="en-US" dirty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2000">
                <a:sym typeface="+mn-ea"/>
              </a:rPr>
              <a:t>（一）技术/装备介绍：技术独特性、先进性；</a:t>
            </a:r>
            <a:endParaRPr lang="zh-CN" altLang="en-US" sz="2000"/>
          </a:p>
          <a:p>
            <a:pPr marL="0" indent="0">
              <a:buNone/>
            </a:pPr>
            <a:r>
              <a:rPr sz="2000">
                <a:sym typeface="+mn-ea"/>
              </a:rPr>
              <a:t>（二）应用性：应用领域、可靠性、稳定性等；</a:t>
            </a:r>
            <a:endParaRPr lang="zh-CN" altLang="en-US" sz="2000"/>
          </a:p>
          <a:p>
            <a:pPr marL="0" indent="0">
              <a:buNone/>
            </a:pPr>
            <a:r>
              <a:rPr sz="2000">
                <a:sym typeface="+mn-ea"/>
              </a:rPr>
              <a:t>（三）取得业绩及荣誉</a:t>
            </a:r>
            <a:endParaRPr lang="zh-CN" altLang="en-US" sz="2000"/>
          </a:p>
          <a:p>
            <a:endParaRPr lang="zh-CN" altLang="en-US" sz="2000" dirty="0">
              <a:sym typeface="Arial" panose="020B0604020202020204" pitchFamily="34" charset="0"/>
            </a:endParaRPr>
          </a:p>
        </p:txBody>
      </p:sp>
      <p:grpSp>
        <p:nvGrpSpPr>
          <p:cNvPr id="19" name="组合 18"/>
          <p:cNvGrpSpPr/>
          <p:nvPr>
            <p:custDataLst>
              <p:tags r:id="rId3"/>
            </p:custDataLst>
          </p:nvPr>
        </p:nvGrpSpPr>
        <p:grpSpPr>
          <a:xfrm>
            <a:off x="2114550" y="2516505"/>
            <a:ext cx="1026160" cy="1026160"/>
            <a:chOff x="2870" y="3715"/>
            <a:chExt cx="1616" cy="1616"/>
          </a:xfrm>
        </p:grpSpPr>
        <p:sp>
          <p:nvSpPr>
            <p:cNvPr id="5" name="矩形 4"/>
            <p:cNvSpPr/>
            <p:nvPr>
              <p:custDataLst>
                <p:tags r:id="rId4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0" name="文本框 9"/>
            <p:cNvSpPr txBox="1"/>
            <p:nvPr>
              <p:custDataLst>
                <p:tags r:id="rId5"/>
              </p:custDataLst>
            </p:nvPr>
          </p:nvSpPr>
          <p:spPr>
            <a:xfrm>
              <a:off x="2870" y="3715"/>
              <a:ext cx="1616" cy="1616"/>
            </a:xfrm>
            <a:prstGeom prst="rect">
              <a:avLst/>
            </a:prstGeom>
            <a:noFill/>
          </p:spPr>
          <p:txBody>
            <a:bodyPr wrap="square" rtlCol="0" anchor="ctr" anchorCtr="0">
              <a:normAutofit/>
            </a:bodyPr>
            <a:lstStyle/>
            <a:p>
              <a:pPr algn="ctr"/>
              <a:r>
                <a:rPr lang="en-US" altLang="zh-CN" sz="4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charset="-122"/>
                  <a:cs typeface="Arial" panose="020B0604020202020204" pitchFamily="34" charset="0"/>
                  <a:sym typeface="Arial" panose="020B0604020202020204" pitchFamily="34" charset="0"/>
                </a:rPr>
                <a:t>2</a:t>
              </a:r>
              <a:endParaRPr lang="en-US" altLang="zh-CN" sz="4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24" name="矩形 23"/>
          <p:cNvSpPr/>
          <p:nvPr>
            <p:custDataLst>
              <p:tags r:id="rId6"/>
            </p:custDataLst>
          </p:nvPr>
        </p:nvSpPr>
        <p:spPr>
          <a:xfrm>
            <a:off x="9042400" y="2516505"/>
            <a:ext cx="17780" cy="255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" name="圆角矩形 1"/>
          <p:cNvSpPr/>
          <p:nvPr>
            <p:custDataLst>
              <p:tags r:id="rId7"/>
            </p:custDataLst>
          </p:nvPr>
        </p:nvSpPr>
        <p:spPr>
          <a:xfrm>
            <a:off x="4782820" y="1455420"/>
            <a:ext cx="3811905" cy="29210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技术装备</a:t>
            </a:r>
            <a:endParaRPr lang="zh-CN" altLang="en-US"/>
          </a:p>
          <a:p>
            <a:pPr algn="ctr"/>
            <a:r>
              <a:rPr lang="zh-CN" altLang="en-US"/>
              <a:t>图片</a:t>
            </a:r>
            <a:endParaRPr lang="zh-CN" altLang="en-US"/>
          </a:p>
        </p:txBody>
      </p:sp>
    </p:spTree>
    <p:custDataLst>
      <p:tags r:id="rId8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（一）技术/装备介绍（</a:t>
            </a:r>
            <a:r>
              <a:rPr>
                <a:sym typeface="+mn-ea"/>
              </a:rPr>
              <a:t>详情）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>
                <a:sym typeface="+mn-ea"/>
              </a:rPr>
              <a:t>技术独特性、先进性、</a:t>
            </a:r>
            <a:r>
              <a:rPr sz="1800">
                <a:sym typeface="+mn-ea"/>
              </a:rPr>
              <a:t>竞争性或同行技术差异化；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1</a:t>
            </a:r>
            <a:r>
              <a:t>、技术来源：引进技术，合作技术，自主研发；</a:t>
            </a:r>
          </a:p>
          <a:p>
            <a:pPr marL="0" indent="0">
              <a:buNone/>
            </a:pPr>
            <a:r>
              <a:rPr lang="en-US" altLang="zh-CN"/>
              <a:t>2</a:t>
            </a:r>
            <a:r>
              <a:t>、纳入国家推广目录情况：</a:t>
            </a:r>
            <a:r>
              <a:rPr>
                <a:solidFill>
                  <a:schemeClr val="tx1"/>
                </a:solidFill>
              </a:rPr>
              <a:t>是否纳入工信部工业节水、节能、环保、资源综合利用技术装备推广目录。</a:t>
            </a:r>
            <a:endParaRPr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/>
              <a:t>3</a:t>
            </a:r>
            <a:r>
              <a:t>、与行业内同品类相比，其差异化和</a:t>
            </a:r>
            <a:r>
              <a:t>核心竞争力？</a:t>
            </a: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    </a:t>
            </a:r>
            <a:r>
              <a:rPr>
                <a:sym typeface="+mn-ea"/>
              </a:rPr>
              <a:t>。。。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。。。包含但不限于以上要求的内容。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ym typeface="+mn-ea"/>
              </a:rPr>
              <a:t>（二）应用性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>
                <a:sym typeface="+mn-ea"/>
              </a:rPr>
              <a:t>应用领域、可靠性、稳定性等；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1</a:t>
            </a:r>
            <a:r>
              <a:t>、应用</a:t>
            </a:r>
            <a:r>
              <a:t>领域：</a:t>
            </a:r>
          </a:p>
          <a:p>
            <a:pPr marL="0" indent="0">
              <a:buNone/>
            </a:pPr>
            <a:r>
              <a:rPr lang="en-US" altLang="zh-CN"/>
              <a:t>2</a:t>
            </a:r>
            <a:r>
              <a:t>、市场覆盖</a:t>
            </a:r>
            <a:r>
              <a:t>范围：</a:t>
            </a:r>
          </a:p>
          <a:p>
            <a:pPr marL="0" indent="0">
              <a:buNone/>
            </a:pPr>
            <a:r>
              <a:rPr lang="en-US" altLang="zh-CN"/>
              <a:t>3</a:t>
            </a:r>
            <a:r>
              <a:t>、</a:t>
            </a:r>
            <a:r>
              <a:t>应用前后成本降低率：</a:t>
            </a:r>
          </a:p>
          <a:p>
            <a:pPr marL="0" indent="0">
              <a:buNone/>
            </a:pPr>
            <a:r>
              <a:rPr lang="en-US" altLang="zh-CN"/>
              <a:t>4</a:t>
            </a:r>
            <a:r>
              <a:t>、资金</a:t>
            </a:r>
            <a:r>
              <a:t>投入回报率：</a:t>
            </a:r>
          </a:p>
          <a:p>
            <a:pPr marL="0" indent="0">
              <a:buNone/>
            </a:pPr>
            <a:r>
              <a:rPr lang="en-US" altLang="zh-CN">
                <a:sym typeface="+mn-ea"/>
              </a:rPr>
              <a:t>       </a:t>
            </a:r>
            <a:r>
              <a:rPr>
                <a:sym typeface="+mn-ea"/>
              </a:rPr>
              <a:t>。。。</a:t>
            </a:r>
            <a:r>
              <a:rPr lang="en-US" altLang="zh-CN">
                <a:sym typeface="+mn-ea"/>
              </a:rPr>
              <a:t> </a:t>
            </a:r>
            <a:r>
              <a:rPr>
                <a:sym typeface="+mn-ea"/>
              </a:rPr>
              <a:t>。。。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包含但不限于以上要求的内容。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（</a:t>
            </a:r>
            <a:r>
              <a:rPr b="1">
                <a:sym typeface="+mn-ea"/>
              </a:rPr>
              <a:t>注：</a:t>
            </a:r>
            <a:r>
              <a:rPr>
                <a:sym typeface="+mn-ea"/>
              </a:rPr>
              <a:t>所展示资料须有证明资料或视频）</a:t>
            </a:r>
            <a:endParaRPr>
              <a:sym typeface="+mn-ea"/>
            </a:endParaRPr>
          </a:p>
          <a:p>
            <a:pPr marL="0" indent="0">
              <a:buNone/>
            </a:p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187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5176_2*l_h_i*1_1_1"/>
  <p:tag name="KSO_WM_TEMPLATE_CATEGORY" val="custom"/>
  <p:tag name="KSO_WM_TEMPLATE_INDEX" val="20205176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91.xml><?xml version="1.0" encoding="utf-8"?>
<p:tagLst xmlns:p="http://schemas.openxmlformats.org/presentationml/2006/main">
  <p:tag name="KSO_WM_UNIT_ISCONTENTSTITLE" val="0"/>
  <p:tag name="KSO_WM_UNIT_PRESET_TEXT" val="单击输入章节标题......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5176_2*l_h_f*1_1_1"/>
  <p:tag name="KSO_WM_TEMPLATE_CATEGORY" val="custom"/>
  <p:tag name="KSO_WM_TEMPLATE_INDEX" val="20205176"/>
  <p:tag name="KSO_WM_UNIT_LAYERLEVEL" val="1_1_1"/>
  <p:tag name="KSO_WM_TAG_VERSION" val="1.0"/>
  <p:tag name="KSO_WM_BEAUTIFY_FLAG" val="#wm#"/>
  <p:tag name="KSO_WM_UNIT_SHOW_EDIT_AREA_INDICATION" val="1"/>
  <p:tag name="KSO_WM_UNIT_TEXT_FILL_FORE_SCHEMECOLOR_INDEX" val="13"/>
  <p:tag name="KSO_WM_UNIT_TEXT_FILL_TYPE" val="1"/>
  <p:tag name="KSO_WM_UNIT_USESOURCEFORMAT_APPLY" val="1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5176_2*l_h_i*1_2_1"/>
  <p:tag name="KSO_WM_TEMPLATE_CATEGORY" val="custom"/>
  <p:tag name="KSO_WM_TEMPLATE_INDEX" val="20205176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93.xml><?xml version="1.0" encoding="utf-8"?>
<p:tagLst xmlns:p="http://schemas.openxmlformats.org/presentationml/2006/main">
  <p:tag name="KSO_WM_UNIT_ISCONTENTSTITLE" val="0"/>
  <p:tag name="KSO_WM_UNIT_PRESET_TEXT" val="单击输入章节标题......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5176_2*l_h_f*1_2_1"/>
  <p:tag name="KSO_WM_TEMPLATE_CATEGORY" val="custom"/>
  <p:tag name="KSO_WM_TEMPLATE_INDEX" val="20205176"/>
  <p:tag name="KSO_WM_UNIT_LAYERLEVEL" val="1_1_1"/>
  <p:tag name="KSO_WM_TAG_VERSION" val="1.0"/>
  <p:tag name="KSO_WM_BEAUTIFY_FLAG" val="#wm#"/>
  <p:tag name="KSO_WM_UNIT_SHOW_EDIT_AREA_INDICATION" val="1"/>
  <p:tag name="KSO_WM_UNIT_TEXT_FILL_FORE_SCHEMECOLOR_INDEX" val="13"/>
  <p:tag name="KSO_WM_UNIT_TEXT_FILL_TYPE" val="1"/>
  <p:tag name="KSO_WM_UNIT_USESOURCEFORMAT_APPLY" val="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05176_2*i*2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LINE_FORE_SCHEMECOLOR_INDEX" val="14"/>
  <p:tag name="KSO_WM_UNIT_LINE_FILL_TYPE" val="2"/>
  <p:tag name="KSO_WM_UNIT_USESOURCEFORMAT_APPLY" val="1"/>
</p:tagLst>
</file>

<file path=ppt/tags/tag195.xml><?xml version="1.0" encoding="utf-8"?>
<p:tagLst xmlns:p="http://schemas.openxmlformats.org/presentationml/2006/main">
  <p:tag name="KSO_WM_UNIT_ISCONTENTSTITLE" val="1"/>
  <p:tag name="KSO_WM_UNIT_PRESET_TEXT" val="目录"/>
  <p:tag name="KSO_WM_UNIT_NOCLEAR" val="1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5176_2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196.xml><?xml version="1.0" encoding="utf-8"?>
<p:tagLst xmlns:p="http://schemas.openxmlformats.org/presentationml/2006/main">
  <p:tag name="KSO_WM_UNIT_ISCONTENTSTITLE" val="0"/>
  <p:tag name="KSO_WM_UNIT_PRESET_TEXT" val="CONTENTS"/>
  <p:tag name="KSO_WM_UNIT_NOCLEAR" val="1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b"/>
  <p:tag name="KSO_WM_UNIT_INDEX" val="1"/>
  <p:tag name="KSO_WM_UNIT_ID" val="custom20205176_2*b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NUMDGMTITLE" val="0"/>
  <p:tag name="KSO_WM_UNIT_TEXT_FILL_FORE_SCHEMECOLOR_INDEX" val="13"/>
  <p:tag name="KSO_WM_UNIT_TEXT_FILL_TYPE" val="1"/>
  <p:tag name="KSO_WM_UNIT_USESOURCEFORMAT_APPLY" val="1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5176_2*i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FILL_FORE_SCHEMECOLOR_INDEX" val="13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5176_2*l_h_i*1_2_1"/>
  <p:tag name="KSO_WM_TEMPLATE_CATEGORY" val="custom"/>
  <p:tag name="KSO_WM_TEMPLATE_INDEX" val="20205176"/>
  <p:tag name="KSO_WM_UNIT_LAYERLEVEL" val="1_1_1"/>
  <p:tag name="KSO_WM_TAG_VERSION" val="1.0"/>
  <p:tag name="KSO_WM_BEAUTIFY_FLAG" val=""/>
  <p:tag name="KSO_WM_UNIT_TEXT_FILL_FORE_SCHEMECOLOR_INDEX" val="13"/>
  <p:tag name="KSO_WM_UNIT_TEXT_FILL_TYPE" val="1"/>
  <p:tag name="KSO_WM_UNIT_USESOURCEFORMAT_APPLY" val="1"/>
</p:tagLst>
</file>

<file path=ppt/tags/tag199.xml><?xml version="1.0" encoding="utf-8"?>
<p:tagLst xmlns:p="http://schemas.openxmlformats.org/presentationml/2006/main">
  <p:tag name="KSO_WM_UNIT_ISCONTENTSTITLE" val="0"/>
  <p:tag name="KSO_WM_UNIT_PRESET_TEXT" val="单击输入章节标题......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5176_2*l_h_f*1_2_1"/>
  <p:tag name="KSO_WM_TEMPLATE_CATEGORY" val="custom"/>
  <p:tag name="KSO_WM_TEMPLATE_INDEX" val="20205176"/>
  <p:tag name="KSO_WM_UNIT_LAYERLEVEL" val="1_1_1"/>
  <p:tag name="KSO_WM_TAG_VERSION" val="1.0"/>
  <p:tag name="KSO_WM_BEAUTIFY_FLAG" val=""/>
  <p:tag name="KSO_WM_UNIT_SHOW_EDIT_AREA_INDICATION" val="1"/>
  <p:tag name="KSO_WM_UNIT_TEXT_FILL_FORE_SCHEMECOLOR_INDEX" val="13"/>
  <p:tag name="KSO_WM_UNIT_TEXT_FILL_TYPE" val="1"/>
  <p:tag name="KSO_WM_UNIT_USESOURCEFORMAT_APPLY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LIDE_ID" val="custom20205176_2"/>
  <p:tag name="KSO_WM_TEMPLATE_SUBCATEGORY" val="19"/>
  <p:tag name="KSO_WM_TEMPLATE_MASTER_TYPE" val="0"/>
  <p:tag name="KSO_WM_TEMPLATE_COLOR_TYPE" val="1"/>
  <p:tag name="KSO_WM_SLIDE_TYPE" val="contents"/>
  <p:tag name="KSO_WM_SLIDE_SUBTYPE" val="diag"/>
  <p:tag name="KSO_WM_SLIDE_ITEM_CNT" val="2"/>
  <p:tag name="KSO_WM_SLIDE_INDEX" val="2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5176"/>
  <p:tag name="KSO_WM_SLIDE_LAYOUT" val="a_b_l"/>
  <p:tag name="KSO_WM_SLIDE_LAYOUT_CNT" val="1_1_1"/>
  <p:tag name="KSO_WM_UNIT_SHOW_EDIT_AREA_INDICATION" val="1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输入标题内容"/>
  <p:tag name="KSO_WM_UNIT_NOCLEAR" val="0"/>
  <p:tag name="KSO_WM_UNIT_VALUE" val="14"/>
  <p:tag name="KSO_WM_UNIT_TYPE" val="a"/>
  <p:tag name="KSO_WM_UNIT_INDEX" val="1"/>
  <p:tag name="KSO_WM_UNIT_SHOW_EDIT_AREA_INDICATION" val="1"/>
  <p:tag name="KSO_WM_UNIT_ISNUMDGMTITLE" val="0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b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此处添加正文"/>
  <p:tag name="KSO_WM_UNIT_NOCLEAR" val="0"/>
  <p:tag name="KSO_WM_UNIT_VALUE" val="66"/>
  <p:tag name="KSO_WM_UNIT_TYPE" val="b"/>
  <p:tag name="KSO_WM_UNIT_INDEX" val="1"/>
  <p:tag name="KSO_WM_UNIT_SHOW_EDIT_AREA_INDICATION" val="1"/>
  <p:tag name="KSO_WM_UNIT_ISNUMDGMTITLE" val="0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2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20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05176_7*e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  <p:tag name="KSO_WM_UNIT_SHOW_EDIT_AREA_INDICATION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3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207.xml><?xml version="1.0" encoding="utf-8"?>
<p:tagLst xmlns:p="http://schemas.openxmlformats.org/presentationml/2006/main">
  <p:tag name="KSO_WM_SLIDE_ID" val="custom20205176_7"/>
  <p:tag name="KSO_WM_TEMPLATE_SUBCATEGORY" val="19"/>
  <p:tag name="KSO_WM_TEMPLATE_MASTER_TYPE" val="0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5176"/>
  <p:tag name="KSO_WM_SLIDE_TYPE" val="sectionTitle"/>
  <p:tag name="KSO_WM_SLIDE_SUBTYPE" val="pureTxt"/>
  <p:tag name="KSO_WM_SLIDE_LAYOUT" val="a_b_e"/>
  <p:tag name="KSO_WM_SLIDE_LAYOUT_CNT" val="1_1_1"/>
  <p:tag name="KSO_WM_UNIT_SHOW_EDIT_AREA_INDICATION" val="1"/>
</p:tagLst>
</file>

<file path=ppt/tags/tag208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SHOW_EDIT_AREA_INDICATION" val="1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3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NUMDGMTITLE" val="0"/>
</p:tagLst>
</file>

<file path=ppt/tags/tag209.xml><?xml version="1.0" encoding="utf-8"?>
<p:tagLst xmlns:p="http://schemas.openxmlformats.org/presentationml/2006/main">
  <p:tag name="KSO_WM_UNIT_PRESET_TEXT" val="单击此处添加正文"/>
  <p:tag name="KSO_WM_UNIT_NOCLEAR" val="0"/>
  <p:tag name="KSO_WM_UNIT_SHOW_EDIT_AREA_INDICATION" val="1"/>
  <p:tag name="KSO_WM_UNIT_VALUE" val="689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05176_13*f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  <p:tag name="KSO_WM_SLIDE_ID" val="custom20205176_13"/>
  <p:tag name="KSO_WM_TEMPLATE_SUBCATEGORY" val="19"/>
  <p:tag name="KSO_WM_TEMPLATE_MASTER_TYPE" val="0"/>
  <p:tag name="KSO_WM_TEMPLATE_COLOR_TYPE" val="1"/>
  <p:tag name="KSO_WM_SLIDE_ITEM_CNT" val="0"/>
  <p:tag name="KSO_WM_SLIDE_INDEX" val="13"/>
  <p:tag name="KSO_WM_TAG_VERSION" val="1.0"/>
  <p:tag name="KSO_WM_SLIDE_TYPE" val="text"/>
  <p:tag name="KSO_WM_SLIDE_SUBTYPE" val="pureTxt"/>
  <p:tag name="KSO_WM_SLIDE_SIZE" val="863*444"/>
  <p:tag name="KSO_WM_SLIDE_POSITION" val="47*47"/>
  <p:tag name="KSO_WM_SLIDE_LAYOUT" val="a_f"/>
  <p:tag name="KSO_WM_SLIDE_LAYOUT_CNT" val="1_1"/>
  <p:tag name="KSO_WM_UNIT_SHOW_EDIT_AREA_INDICATION" val="1"/>
</p:tagLst>
</file>

<file path=ppt/tags/tag21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1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输入标题内容"/>
  <p:tag name="KSO_WM_UNIT_NOCLEAR" val="0"/>
  <p:tag name="KSO_WM_UNIT_VALUE" val="14"/>
  <p:tag name="KSO_WM_UNIT_TYPE" val="a"/>
  <p:tag name="KSO_WM_UNIT_INDEX" val="1"/>
  <p:tag name="KSO_WM_UNIT_SHOW_EDIT_AREA_INDICATION" val="1"/>
  <p:tag name="KSO_WM_UNIT_ISNUMDGMTITLE" val="0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b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此处添加正文"/>
  <p:tag name="KSO_WM_UNIT_NOCLEAR" val="0"/>
  <p:tag name="KSO_WM_UNIT_VALUE" val="66"/>
  <p:tag name="KSO_WM_UNIT_TYPE" val="b"/>
  <p:tag name="KSO_WM_UNIT_INDEX" val="1"/>
  <p:tag name="KSO_WM_UNIT_SHOW_EDIT_AREA_INDICATION" val="1"/>
  <p:tag name="KSO_WM_UNIT_ISNUMDGMTITLE" val="0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2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21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05176_7*e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  <p:tag name="KSO_WM_UNIT_SHOW_EDIT_AREA_INDICATION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3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219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SLIDE_ID" val="custom20205176_7"/>
  <p:tag name="KSO_WM_TEMPLATE_SUBCATEGORY" val="19"/>
  <p:tag name="KSO_WM_TEMPLATE_MASTER_TYPE" val="0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5176"/>
  <p:tag name="KSO_WM_SLIDE_TYPE" val="sectionTitle"/>
  <p:tag name="KSO_WM_SLIDE_SUBTYPE" val="pureTxt"/>
  <p:tag name="KSO_WM_SLIDE_LAYOUT" val="a_b_e"/>
  <p:tag name="KSO_WM_SLIDE_LAYOUT_CNT" val="1_1_1"/>
  <p:tag name="KSO_WM_UNIT_SHOW_EDIT_AREA_INDICATION" val="1"/>
</p:tagLst>
</file>

<file path=ppt/tags/tag22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2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2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输入标题内容"/>
  <p:tag name="KSO_WM_UNIT_NOCLEAR" val="0"/>
  <p:tag name="KSO_WM_UNIT_VALUE" val="14"/>
  <p:tag name="KSO_WM_UNIT_TYPE" val="a"/>
  <p:tag name="KSO_WM_UNIT_INDEX" val="1"/>
  <p:tag name="KSO_WM_UNIT_SHOW_EDIT_AREA_INDICATION" val="1"/>
  <p:tag name="KSO_WM_UNIT_ISNUMDGMTITLE" val="0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b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ISCONTENTSTITLE" val="0"/>
  <p:tag name="KSO_WM_UNIT_PRESET_TEXT" val="单击此处添加正文"/>
  <p:tag name="KSO_WM_UNIT_NOCLEAR" val="0"/>
  <p:tag name="KSO_WM_UNIT_VALUE" val="66"/>
  <p:tag name="KSO_WM_UNIT_TYPE" val="b"/>
  <p:tag name="KSO_WM_UNIT_INDEX" val="1"/>
  <p:tag name="KSO_WM_UNIT_SHOW_EDIT_AREA_INDICATION" val="1"/>
  <p:tag name="KSO_WM_UNIT_ISNUMDGMTITLE" val="0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2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22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05176_7*e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PRESET_TEXT" val="01"/>
  <p:tag name="KSO_WM_UNIT_NOCLEAR" val="0"/>
  <p:tag name="KSO_WM_UNIT_VALUE" val="1"/>
  <p:tag name="KSO_WM_UNIT_TYPE" val="e"/>
  <p:tag name="KSO_WM_UNIT_INDEX" val="1"/>
  <p:tag name="KSO_WM_UNIT_SHOW_EDIT_AREA_INDICATION" val="1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7*i*3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BEAUTIFY_FLAG" val=""/>
</p:tagLst>
</file>

<file path=ppt/tags/tag231.xml><?xml version="1.0" encoding="utf-8"?>
<p:tagLst xmlns:p="http://schemas.openxmlformats.org/presentationml/2006/main">
  <p:tag name="KSO_WM_SLIDE_ID" val="custom20205176_7"/>
  <p:tag name="KSO_WM_TEMPLATE_SUBCATEGORY" val="19"/>
  <p:tag name="KSO_WM_TEMPLATE_MASTER_TYPE" val="0"/>
  <p:tag name="KSO_WM_TEMPLATE_COLOR_TYPE" val="1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5176"/>
  <p:tag name="KSO_WM_SLIDE_TYPE" val="sectionTitle"/>
  <p:tag name="KSO_WM_SLIDE_SUBTYPE" val="pureTxt"/>
  <p:tag name="KSO_WM_SLIDE_LAYOUT" val="a_b_e"/>
  <p:tag name="KSO_WM_SLIDE_LAYOUT_CNT" val="1_1_1"/>
  <p:tag name="KSO_WM_UNIT_SHOW_EDIT_AREA_INDICATION" val="1"/>
</p:tagLst>
</file>

<file path=ppt/tags/tag23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3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3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44*a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PRESET_TEXT" val="感谢聆听"/>
  <p:tag name="KSO_WM_UNIT_ISCONTENTSTITLE" val="0"/>
  <p:tag name="KSO_WM_UNIT_NOCLEAR" val="1"/>
  <p:tag name="KSO_WM_UNIT_TYPE" val="a"/>
  <p:tag name="KSO_WM_UNIT_INDEX" val="1"/>
  <p:tag name="KSO_WM_UNIT_SHOW_EDIT_AREA_INDICATION" val="1"/>
  <p:tag name="KSO_WM_UNIT_ISNUMDGMTITLE" val="0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6_44*b*1"/>
  <p:tag name="KSO_WM_TEMPLATE_CATEGORY" val="custom"/>
  <p:tag name="KSO_WM_TEMPLATE_INDEX" val="20205176"/>
  <p:tag name="KSO_WM_UNIT_LAYERLEVEL" val="1"/>
  <p:tag name="KSO_WM_TAG_VERSION" val="1.0"/>
  <p:tag name="KSO_WM_BEAUTIFY_FLAG" val="#wm#"/>
  <p:tag name="KSO_WM_UNIT_PRESET_TEXT" val="汇报人：极墨产品部     日期：0000.00.00"/>
  <p:tag name="KSO_WM_UNIT_ISCONTENTSTITLE" val="0"/>
  <p:tag name="KSO_WM_UNIT_NOCLEAR" val="0"/>
  <p:tag name="KSO_WM_UNIT_VALUE" val="42"/>
  <p:tag name="KSO_WM_UNIT_TYPE" val="b"/>
  <p:tag name="KSO_WM_UNIT_INDEX" val="1"/>
  <p:tag name="KSO_WM_UNIT_SHOW_EDIT_AREA_INDICATION" val="1"/>
  <p:tag name="KSO_WM_UNIT_ISNUMDGMTITLE" val="0"/>
</p:tagLst>
</file>

<file path=ppt/tags/tag237.xml><?xml version="1.0" encoding="utf-8"?>
<p:tagLst xmlns:p="http://schemas.openxmlformats.org/presentationml/2006/main">
  <p:tag name="KSO_WM_SLIDE_ID" val="custom20205176_44"/>
  <p:tag name="KSO_WM_TEMPLATE_SUBCATEGORY" val="19"/>
  <p:tag name="KSO_WM_TEMPLATE_MASTER_TYPE" val="0"/>
  <p:tag name="KSO_WM_TEMPLATE_COLOR_TYPE" val="1"/>
  <p:tag name="KSO_WM_SLIDE_ITEM_CNT" val="0"/>
  <p:tag name="KSO_WM_SLIDE_INDEX" val="44"/>
  <p:tag name="KSO_WM_TAG_VERSION" val="1.0"/>
  <p:tag name="KSO_WM_BEAUTIFY_FLAG" val="#wm#"/>
  <p:tag name="KSO_WM_TEMPLATE_CATEGORY" val="custom"/>
  <p:tag name="KSO_WM_TEMPLATE_INDEX" val="20205176"/>
  <p:tag name="KSO_WM_SLIDE_TYPE" val="endPage"/>
  <p:tag name="KSO_WM_SLIDE_SUBTYPE" val="pureTxt"/>
  <p:tag name="KSO_WM_SLIDE_LAYOUT" val="a_b"/>
  <p:tag name="KSO_WM_SLIDE_LAYOUT_CNT" val="1_1"/>
  <p:tag name="KSO_WM_UNIT_SHOW_EDIT_AREA_INDICATION" val="1"/>
</p:tagLst>
</file>

<file path=ppt/tags/tag238.xml><?xml version="1.0" encoding="utf-8"?>
<p:tagLst xmlns:p="http://schemas.openxmlformats.org/presentationml/2006/main">
  <p:tag name="COMMONDATA" val="eyJoZGlkIjoiOGQ4NjQ5YjI1ZTg2NjE1ZjZlMjI1ZGY2ZjY3MzVjNTQifQ=="/>
  <p:tag name="commondata" val="eyJoZGlkIjoiODQ2NDM4MTdlYzQ4OWYyYjNhZWMwMGQ5N2JhY2U1NDgifQ=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1597</Words>
  <Application>WPS 演示</Application>
  <PresentationFormat>宽屏</PresentationFormat>
  <Paragraphs>164</Paragraphs>
  <Slides>15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1_Office 主题​​</vt:lpstr>
      <vt:lpstr>2_Office 主题​​</vt:lpstr>
      <vt:lpstr>节水/节能/环保技术装备 ——标题xxx</vt:lpstr>
      <vt:lpstr>PowerPoint 演示文稿</vt:lpstr>
      <vt:lpstr>企业概况</vt:lpstr>
      <vt:lpstr>（一）企业简介（详情）</vt:lpstr>
      <vt:lpstr>（二）市场成绩：</vt:lpstr>
      <vt:lpstr>（三）企业荣誉及成绩</vt:lpstr>
      <vt:lpstr>技术装备</vt:lpstr>
      <vt:lpstr>（一）技术/装备介绍（详情）</vt:lpstr>
      <vt:lpstr>（二）应用性</vt:lpstr>
      <vt:lpstr>（三）取得业绩及技术奖项</vt:lpstr>
      <vt:lpstr>保障服务</vt:lpstr>
      <vt:lpstr>（一）资金保障</vt:lpstr>
      <vt:lpstr>（二）团队保障</vt:lpstr>
      <vt:lpstr>（三）运行保障</vt:lpstr>
      <vt:lpstr>感谢聆听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Eric</cp:lastModifiedBy>
  <cp:revision>197</cp:revision>
  <dcterms:created xsi:type="dcterms:W3CDTF">2023-09-06T01:35:00Z</dcterms:created>
  <dcterms:modified xsi:type="dcterms:W3CDTF">2023-10-20T05:51:49Z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33FAD6064B934D2EB9832AEA42EE23DF</vt:lpwstr>
  </property>
</Properties>
</file>